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38.xml.rels" ContentType="application/vnd.openxmlformats-package.relationships+xml"/>
  <Override PartName="/ppt/notesSlides/notesSlide38.xml" ContentType="application/vnd.openxmlformats-officedocument.presentationml.notes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3.xml" ContentType="application/vnd.openxmlformats-officedocument.presentationml.slide+xml"/>
  <Override PartName="/ppt/slides/_rels/slide40.xml.rels" ContentType="application/vnd.openxmlformats-package.relationships+xml"/>
  <Override PartName="/ppt/slides/_rels/slide39.xml.rels" ContentType="application/vnd.openxmlformats-package.relationships+xml"/>
  <Override PartName="/ppt/slides/_rels/slide36.xml.rels" ContentType="application/vnd.openxmlformats-package.relationships+xml"/>
  <Override PartName="/ppt/slides/_rels/slide38.xml.rels" ContentType="application/vnd.openxmlformats-package.relationships+xml"/>
  <Override PartName="/ppt/slides/_rels/slide35.xml.rels" ContentType="application/vnd.openxmlformats-package.relationships+xml"/>
  <Override PartName="/ppt/slides/_rels/slide32.xml.rels" ContentType="application/vnd.openxmlformats-package.relationships+xml"/>
  <Override PartName="/ppt/slides/_rels/slide29.xml.rels" ContentType="application/vnd.openxmlformats-package.relationships+xml"/>
  <Override PartName="/ppt/slides/_rels/slide24.xml.rels" ContentType="application/vnd.openxmlformats-package.relationships+xml"/>
  <Override PartName="/ppt/slides/_rels/slide31.xml.rels" ContentType="application/vnd.openxmlformats-package.relationships+xml"/>
  <Override PartName="/ppt/slides/_rels/slide28.xml.rels" ContentType="application/vnd.openxmlformats-package.relationships+xml"/>
  <Override PartName="/ppt/slides/_rels/slide23.xml.rels" ContentType="application/vnd.openxmlformats-package.relationships+xml"/>
  <Override PartName="/ppt/slides/_rels/slide26.xml.rels" ContentType="application/vnd.openxmlformats-package.relationships+xml"/>
  <Override PartName="/ppt/slides/_rels/slide21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4.xml.rels" ContentType="application/vnd.openxmlformats-package.relationships+xml"/>
  <Override PartName="/ppt/slides/_rels/slide25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27.xml.rels" ContentType="application/vnd.openxmlformats-package.relationships+xml"/>
  <Override PartName="/ppt/slides/_rels/slide15.xml.rels" ContentType="application/vnd.openxmlformats-package.relationships+xml"/>
  <Override PartName="/ppt/slides/_rels/slide20.xml.rels" ContentType="application/vnd.openxmlformats-package.relationships+xml"/>
  <Override PartName="/ppt/slides/_rels/slide30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6.xml.rels" ContentType="application/vnd.openxmlformats-package.relationships+xml"/>
  <Override PartName="/ppt/slides/_rels/slide10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37.xml.rels" ContentType="application/vnd.openxmlformats-package.relationships+xml"/>
  <Override PartName="/ppt/slides/_rels/slide4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33.xml.rels" ContentType="application/vnd.openxmlformats-package.relationships+xml"/>
  <Override PartName="/ppt/slides/_rels/slide6.xml.rels" ContentType="application/vnd.openxmlformats-package.relationships+xml"/>
  <Override PartName="/ppt/slides/_rels/slide34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s/slide26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28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34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7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72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_rels/slideLayout72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7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53.png" ContentType="image/png"/>
  <Override PartName="/ppt/media/image50.png" ContentType="image/png"/>
  <Override PartName="/ppt/media/image49.png" ContentType="image/png"/>
  <Override PartName="/ppt/media/image47.png" ContentType="image/png"/>
  <Override PartName="/ppt/media/image46.png" ContentType="image/png"/>
  <Override PartName="/ppt/media/image43.png" ContentType="image/png"/>
  <Override PartName="/ppt/media/image42.png" ContentType="image/png"/>
  <Override PartName="/ppt/media/image41.png" ContentType="image/png"/>
  <Override PartName="/ppt/media/image36.png" ContentType="image/png"/>
  <Override PartName="/ppt/media/image39.png" ContentType="image/png"/>
  <Override PartName="/ppt/media/image35.png" ContentType="image/png"/>
  <Override PartName="/ppt/media/image32.png" ContentType="image/png"/>
  <Override PartName="/ppt/media/image45.png" ContentType="image/png"/>
  <Override PartName="/ppt/media/image44.png" ContentType="image/png"/>
  <Override PartName="/ppt/media/image30.png" ContentType="image/png"/>
  <Override PartName="/ppt/media/image40.png" ContentType="image/png"/>
  <Override PartName="/ppt/media/image29.png" ContentType="image/png"/>
  <Override PartName="/ppt/media/image27.png" ContentType="image/png"/>
  <Override PartName="/ppt/media/image26.png" ContentType="image/png"/>
  <Override PartName="/ppt/media/image23.png" ContentType="image/png"/>
  <Override PartName="/ppt/media/image24.png" ContentType="image/png"/>
  <Override PartName="/ppt/media/image54.png" ContentType="image/png"/>
  <Override PartName="/ppt/media/image21.png" ContentType="image/png"/>
  <Override PartName="/ppt/media/image20.png" ContentType="image/png"/>
  <Override PartName="/ppt/media/image38.png" ContentType="image/png"/>
  <Override PartName="/ppt/media/image33.png" ContentType="image/png"/>
  <Override PartName="/ppt/media/image19.jpeg" ContentType="image/jpeg"/>
  <Override PartName="/ppt/media/image25.png" ContentType="image/png"/>
  <Override PartName="/ppt/media/image28.png" ContentType="image/png"/>
  <Override PartName="/ppt/media/image52.png" ContentType="image/png"/>
  <Override PartName="/ppt/media/image16.jpeg" ContentType="image/jpeg"/>
  <Override PartName="/ppt/media/image48.png" ContentType="image/png"/>
  <Override PartName="/ppt/media/image15.png" ContentType="image/png"/>
  <Override PartName="/ppt/media/image17.png" ContentType="image/png"/>
  <Override PartName="/ppt/media/image14.png" ContentType="image/png"/>
  <Override PartName="/ppt/media/image11.png" ContentType="image/png"/>
  <Override PartName="/ppt/media/image55.png" ContentType="image/png"/>
  <Override PartName="/ppt/media/image37.png" ContentType="image/png"/>
  <Override PartName="/ppt/media/image8.jpeg" ContentType="image/jpeg"/>
  <Override PartName="/ppt/media/image22.png" ContentType="image/png"/>
  <Override PartName="/ppt/media/image31.png" ContentType="image/png"/>
  <Override PartName="/ppt/media/image57.png" ContentType="image/png"/>
  <Override PartName="/ppt/media/image5.jpeg" ContentType="image/jpeg"/>
  <Override PartName="/ppt/media/image18.png" ContentType="image/png"/>
  <Override PartName="/ppt/media/image13.jpeg" ContentType="image/jpeg"/>
  <Override PartName="/ppt/media/image7.png" ContentType="image/png"/>
  <Override PartName="/ppt/media/image4.png" ContentType="image/png"/>
  <Override PartName="/ppt/media/image56.png" ContentType="image/png"/>
  <Override PartName="/ppt/media/image51.png" ContentType="image/png"/>
  <Override PartName="/ppt/media/image12.jpeg" ContentType="image/jpeg"/>
  <Override PartName="/ppt/media/image9.jpeg" ContentType="image/jpeg"/>
  <Override PartName="/ppt/media/image3.png" ContentType="image/png"/>
  <Override PartName="/ppt/media/image34.png" ContentType="image/png"/>
  <Override PartName="/ppt/media/image6.png" ContentType="image/png"/>
  <Override PartName="/ppt/media/image2.jpeg" ContentType="image/jpeg"/>
  <Override PartName="/ppt/media/image10.png" ContentType="image/png"/>
  <Override PartName="/ppt/media/image1.jpeg" ContentType="image/jpeg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notesMaster" Target="notesMasters/notesMaster1.xml"/><Relationship Id="rId9" Type="http://schemas.openxmlformats.org/officeDocument/2006/relationships/slide" Target="slides/slid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40" Type="http://schemas.openxmlformats.org/officeDocument/2006/relationships/slide" Target="slides/slide32.xml"/><Relationship Id="rId41" Type="http://schemas.openxmlformats.org/officeDocument/2006/relationships/slide" Target="slides/slide33.xml"/><Relationship Id="rId42" Type="http://schemas.openxmlformats.org/officeDocument/2006/relationships/slide" Target="slides/slide34.xml"/><Relationship Id="rId43" Type="http://schemas.openxmlformats.org/officeDocument/2006/relationships/slide" Target="slides/slide35.xml"/><Relationship Id="rId44" Type="http://schemas.openxmlformats.org/officeDocument/2006/relationships/slide" Target="slides/slide36.xml"/><Relationship Id="rId45" Type="http://schemas.openxmlformats.org/officeDocument/2006/relationships/slide" Target="slides/slide37.xml"/><Relationship Id="rId46" Type="http://schemas.openxmlformats.org/officeDocument/2006/relationships/slide" Target="slides/slide38.xml"/><Relationship Id="rId47" Type="http://schemas.openxmlformats.org/officeDocument/2006/relationships/slide" Target="slides/slide39.xml"/><Relationship Id="rId48" Type="http://schemas.openxmlformats.org/officeDocument/2006/relationships/slide" Target="slides/slide4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7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lang="en-US" sz="200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24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lang="en-US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242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243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244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CCE1BFEF-EF5C-450B-A173-8348E6B6C4C8}" type="slidenum">
              <a:rPr lang="en-US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38.xml.rels><?xml version="1.0" encoding="UTF-8"?>
<Relationships xmlns="http://schemas.openxmlformats.org/package/2006/relationships"><Relationship Id="rId1" Type="http://schemas.openxmlformats.org/officeDocument/2006/relationships/slide" Target="../slides/slide38.xml"/><Relationship Id="rId2" Type="http://schemas.openxmlformats.org/officeDocument/2006/relationships/notesMaster" Target="../notesMasters/notesMaster1.xml"/>
</Relationships>
</file>

<file path=ppt/notesSlides/notesSlide3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PlaceHolder 1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120" cy="411372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1200" strike="noStrike">
                <a:latin typeface="Times New Roman"/>
                <a:ea typeface="Times New Roman"/>
              </a:rPr>
              <a:t>Nukleotid -Basenpaar</a:t>
            </a:r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7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7.png"/><Relationship Id="rId3" Type="http://schemas.openxmlformats.org/officeDocument/2006/relationships/image" Target="../media/image18.png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8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9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60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61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9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0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238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39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1.jpg" descr=""/>
          <p:cNvPicPr/>
          <p:nvPr/>
        </p:nvPicPr>
        <p:blipFill>
          <a:blip r:embed="rId2"/>
          <a:stretch/>
        </p:blipFill>
        <p:spPr>
          <a:xfrm>
            <a:off x="6441840" y="6241320"/>
            <a:ext cx="2521080" cy="601560"/>
          </a:xfrm>
          <a:prstGeom prst="rect">
            <a:avLst/>
          </a:prstGeom>
          <a:ln w="12600">
            <a:noFill/>
          </a:ln>
        </p:spPr>
      </p:pic>
      <p:sp>
        <p:nvSpPr>
          <p:cNvPr id="1" name="Line 1"/>
          <p:cNvSpPr/>
          <p:nvPr/>
        </p:nvSpPr>
        <p:spPr>
          <a:xfrm>
            <a:off x="287280" y="81432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sp>
        <p:nvSpPr>
          <p:cNvPr id="2" name="Line 2"/>
          <p:cNvSpPr/>
          <p:nvPr/>
        </p:nvSpPr>
        <p:spPr>
          <a:xfrm>
            <a:off x="287280" y="619740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pic>
        <p:nvPicPr>
          <p:cNvPr id="3" name="image1.jpg" descr=""/>
          <p:cNvPicPr/>
          <p:nvPr/>
        </p:nvPicPr>
        <p:blipFill>
          <a:blip r:embed="rId3"/>
          <a:stretch/>
        </p:blipFill>
        <p:spPr>
          <a:xfrm>
            <a:off x="5370840" y="5985360"/>
            <a:ext cx="3592080" cy="857520"/>
          </a:xfrm>
          <a:prstGeom prst="rect">
            <a:avLst/>
          </a:prstGeom>
          <a:ln w="12600">
            <a:noFill/>
          </a:ln>
        </p:spPr>
      </p:pic>
      <p:sp>
        <p:nvSpPr>
          <p:cNvPr id="4" name="CustomShape 3"/>
          <p:cNvSpPr/>
          <p:nvPr/>
        </p:nvSpPr>
        <p:spPr>
          <a:xfrm>
            <a:off x="0" y="0"/>
            <a:ext cx="9142200" cy="2311200"/>
          </a:xfrm>
          <a:prstGeom prst="rect">
            <a:avLst/>
          </a:prstGeom>
          <a:solidFill>
            <a:srgbClr val="00549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1.jpg" descr=""/>
          <p:cNvPicPr/>
          <p:nvPr/>
        </p:nvPicPr>
        <p:blipFill>
          <a:blip r:embed="rId2"/>
          <a:stretch/>
        </p:blipFill>
        <p:spPr>
          <a:xfrm>
            <a:off x="6441840" y="6241320"/>
            <a:ext cx="2521080" cy="601560"/>
          </a:xfrm>
          <a:prstGeom prst="rect">
            <a:avLst/>
          </a:prstGeom>
          <a:ln w="12600">
            <a:noFill/>
          </a:ln>
        </p:spPr>
      </p:pic>
      <p:sp>
        <p:nvSpPr>
          <p:cNvPr id="42" name="Line 1"/>
          <p:cNvSpPr/>
          <p:nvPr/>
        </p:nvSpPr>
        <p:spPr>
          <a:xfrm>
            <a:off x="287280" y="81432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sp>
        <p:nvSpPr>
          <p:cNvPr id="43" name="Line 2"/>
          <p:cNvSpPr/>
          <p:nvPr/>
        </p:nvSpPr>
        <p:spPr>
          <a:xfrm>
            <a:off x="287280" y="619740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sp>
        <p:nvSpPr>
          <p:cNvPr id="4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image1.jpg" descr=""/>
          <p:cNvPicPr/>
          <p:nvPr/>
        </p:nvPicPr>
        <p:blipFill>
          <a:blip r:embed="rId2"/>
          <a:stretch/>
        </p:blipFill>
        <p:spPr>
          <a:xfrm>
            <a:off x="6441840" y="6241320"/>
            <a:ext cx="2521080" cy="601560"/>
          </a:xfrm>
          <a:prstGeom prst="rect">
            <a:avLst/>
          </a:prstGeom>
          <a:ln w="12600">
            <a:noFill/>
          </a:ln>
        </p:spPr>
      </p:pic>
      <p:sp>
        <p:nvSpPr>
          <p:cNvPr id="81" name="Line 1"/>
          <p:cNvSpPr/>
          <p:nvPr/>
        </p:nvSpPr>
        <p:spPr>
          <a:xfrm>
            <a:off x="287280" y="81432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sp>
        <p:nvSpPr>
          <p:cNvPr id="82" name="Line 2"/>
          <p:cNvSpPr/>
          <p:nvPr/>
        </p:nvSpPr>
        <p:spPr>
          <a:xfrm>
            <a:off x="287280" y="619740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pic>
        <p:nvPicPr>
          <p:cNvPr id="83" name="image1.jpg" descr=""/>
          <p:cNvPicPr/>
          <p:nvPr/>
        </p:nvPicPr>
        <p:blipFill>
          <a:blip r:embed="rId3"/>
          <a:stretch/>
        </p:blipFill>
        <p:spPr>
          <a:xfrm>
            <a:off x="5370840" y="5985360"/>
            <a:ext cx="3592080" cy="857520"/>
          </a:xfrm>
          <a:prstGeom prst="rect">
            <a:avLst/>
          </a:prstGeom>
          <a:ln w="12600">
            <a:noFill/>
          </a:ln>
        </p:spPr>
      </p:pic>
      <p:sp>
        <p:nvSpPr>
          <p:cNvPr id="84" name="CustomShape 3"/>
          <p:cNvSpPr/>
          <p:nvPr/>
        </p:nvSpPr>
        <p:spPr>
          <a:xfrm>
            <a:off x="0" y="0"/>
            <a:ext cx="9142200" cy="2311200"/>
          </a:xfrm>
          <a:prstGeom prst="rect">
            <a:avLst/>
          </a:prstGeom>
          <a:solidFill>
            <a:srgbClr val="00549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image1.jpg" descr=""/>
          <p:cNvPicPr/>
          <p:nvPr/>
        </p:nvPicPr>
        <p:blipFill>
          <a:blip r:embed="rId2"/>
          <a:stretch/>
        </p:blipFill>
        <p:spPr>
          <a:xfrm>
            <a:off x="6441840" y="6241320"/>
            <a:ext cx="2521080" cy="601560"/>
          </a:xfrm>
          <a:prstGeom prst="rect">
            <a:avLst/>
          </a:prstGeom>
          <a:ln w="12600">
            <a:noFill/>
          </a:ln>
        </p:spPr>
      </p:pic>
      <p:sp>
        <p:nvSpPr>
          <p:cNvPr id="122" name="Line 1"/>
          <p:cNvSpPr/>
          <p:nvPr/>
        </p:nvSpPr>
        <p:spPr>
          <a:xfrm>
            <a:off x="287280" y="81432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sp>
        <p:nvSpPr>
          <p:cNvPr id="123" name="Line 2"/>
          <p:cNvSpPr/>
          <p:nvPr/>
        </p:nvSpPr>
        <p:spPr>
          <a:xfrm>
            <a:off x="287280" y="619740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pic>
        <p:nvPicPr>
          <p:cNvPr id="124" name="image1.jpg" descr=""/>
          <p:cNvPicPr/>
          <p:nvPr/>
        </p:nvPicPr>
        <p:blipFill>
          <a:blip r:embed="rId3"/>
          <a:stretch/>
        </p:blipFill>
        <p:spPr>
          <a:xfrm>
            <a:off x="5370840" y="5985360"/>
            <a:ext cx="3592080" cy="857520"/>
          </a:xfrm>
          <a:prstGeom prst="rect">
            <a:avLst/>
          </a:prstGeom>
          <a:ln w="12600">
            <a:noFill/>
          </a:ln>
        </p:spPr>
      </p:pic>
      <p:sp>
        <p:nvSpPr>
          <p:cNvPr id="125" name="CustomShape 3"/>
          <p:cNvSpPr/>
          <p:nvPr/>
        </p:nvSpPr>
        <p:spPr>
          <a:xfrm>
            <a:off x="0" y="0"/>
            <a:ext cx="9142200" cy="2311200"/>
          </a:xfrm>
          <a:prstGeom prst="rect">
            <a:avLst/>
          </a:prstGeom>
          <a:solidFill>
            <a:srgbClr val="00549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2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image1.jpg" descr=""/>
          <p:cNvPicPr/>
          <p:nvPr/>
        </p:nvPicPr>
        <p:blipFill>
          <a:blip r:embed="rId2"/>
          <a:stretch/>
        </p:blipFill>
        <p:spPr>
          <a:xfrm>
            <a:off x="6441840" y="6241320"/>
            <a:ext cx="2521800" cy="602280"/>
          </a:xfrm>
          <a:prstGeom prst="rect">
            <a:avLst/>
          </a:prstGeom>
          <a:ln w="12600">
            <a:noFill/>
          </a:ln>
        </p:spPr>
      </p:pic>
      <p:sp>
        <p:nvSpPr>
          <p:cNvPr id="163" name="Line 1"/>
          <p:cNvSpPr/>
          <p:nvPr/>
        </p:nvSpPr>
        <p:spPr>
          <a:xfrm>
            <a:off x="287280" y="81432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sp>
        <p:nvSpPr>
          <p:cNvPr id="164" name="Line 2"/>
          <p:cNvSpPr/>
          <p:nvPr/>
        </p:nvSpPr>
        <p:spPr>
          <a:xfrm>
            <a:off x="287280" y="619740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sp>
        <p:nvSpPr>
          <p:cNvPr id="165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image1.jpg" descr=""/>
          <p:cNvPicPr/>
          <p:nvPr/>
        </p:nvPicPr>
        <p:blipFill>
          <a:blip r:embed="rId2"/>
          <a:stretch/>
        </p:blipFill>
        <p:spPr>
          <a:xfrm>
            <a:off x="6441840" y="6241320"/>
            <a:ext cx="2521800" cy="602280"/>
          </a:xfrm>
          <a:prstGeom prst="rect">
            <a:avLst/>
          </a:prstGeom>
          <a:ln w="12600">
            <a:noFill/>
          </a:ln>
        </p:spPr>
      </p:pic>
      <p:sp>
        <p:nvSpPr>
          <p:cNvPr id="202" name="Line 1"/>
          <p:cNvSpPr/>
          <p:nvPr/>
        </p:nvSpPr>
        <p:spPr>
          <a:xfrm>
            <a:off x="287280" y="81432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sp>
        <p:nvSpPr>
          <p:cNvPr id="203" name="Line 2"/>
          <p:cNvSpPr/>
          <p:nvPr/>
        </p:nvSpPr>
        <p:spPr>
          <a:xfrm>
            <a:off x="287280" y="6197400"/>
            <a:ext cx="8569080" cy="0"/>
          </a:xfrm>
          <a:prstGeom prst="line">
            <a:avLst/>
          </a:prstGeom>
          <a:ln w="6480">
            <a:solidFill>
              <a:srgbClr val="000000"/>
            </a:solidFill>
            <a:miter/>
          </a:ln>
        </p:spPr>
      </p:sp>
      <p:sp>
        <p:nvSpPr>
          <p:cNvPr id="204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05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slideLayout" Target="../slideLayouts/slideLayout4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hyperlink" Target="http://www.ncbi.nlm.nih.gov/pmc/articles/PMC2723002/" TargetMode="External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image" Target="../media/image41.png"/><Relationship Id="rId3" Type="http://schemas.openxmlformats.org/officeDocument/2006/relationships/slideLayout" Target="../slideLayouts/slideLayout6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52.png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slideLayout" Target="../slideLayouts/slideLayout49.xml"/><Relationship Id="rId7" Type="http://schemas.openxmlformats.org/officeDocument/2006/relationships/notesSlide" Target="../notesSlides/notesSlide3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Relationship Id="rId11" Type="http://schemas.openxmlformats.org/officeDocument/2006/relationships/image" Target="../media/image34.png"/><Relationship Id="rId1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4000" strike="noStrike">
                <a:solidFill>
                  <a:srgbClr val="00549f"/>
                </a:solidFill>
                <a:latin typeface="Arial"/>
                <a:ea typeface="Arial"/>
              </a:rPr>
              <a:t>Bioinformatics Lab</a:t>
            </a:r>
            <a:endParaRPr/>
          </a:p>
        </p:txBody>
      </p:sp>
      <p:sp>
        <p:nvSpPr>
          <p:cNvPr id="246" name="CustomShape 2"/>
          <p:cNvSpPr/>
          <p:nvPr/>
        </p:nvSpPr>
        <p:spPr>
          <a:xfrm>
            <a:off x="288000" y="5100480"/>
            <a:ext cx="8566200" cy="9014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Ivan Gesteira Costa &amp; Eduardo Gusmao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IZKF Research Group Bioinformatics</a:t>
            </a:r>
            <a:endParaRPr/>
          </a:p>
        </p:txBody>
      </p:sp>
      <p:sp>
        <p:nvSpPr>
          <p:cNvPr id="247" name="CustomShape 3"/>
          <p:cNvSpPr/>
          <p:nvPr/>
        </p:nvSpPr>
        <p:spPr>
          <a:xfrm>
            <a:off x="4315320" y="3256200"/>
            <a:ext cx="219240" cy="3625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720" rIns="4572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Arial"/>
                <a:ea typeface="Arial"/>
              </a:rPr>
              <a:t>  </a:t>
            </a:r>
            <a:endParaRPr/>
          </a:p>
        </p:txBody>
      </p:sp>
      <p:sp>
        <p:nvSpPr>
          <p:cNvPr id="248" name="CustomShape 4"/>
          <p:cNvSpPr/>
          <p:nvPr/>
        </p:nvSpPr>
        <p:spPr>
          <a:xfrm>
            <a:off x="283680" y="3192480"/>
            <a:ext cx="8566200" cy="9014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 algn="ctr">
              <a:lnSpc>
                <a:spcPct val="100000"/>
              </a:lnSpc>
            </a:pPr>
            <a:r>
              <a:rPr b="1" lang="en-US" sz="3000" strike="noStrike">
                <a:solidFill>
                  <a:srgbClr val="000000"/>
                </a:solidFill>
                <a:latin typeface="Arial"/>
                <a:ea typeface="Arial"/>
              </a:rPr>
              <a:t>Practical Example: NGS of Regulatory Genomics Data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CustomShape 1"/>
          <p:cNvSpPr/>
          <p:nvPr/>
        </p:nvSpPr>
        <p:spPr>
          <a:xfrm>
            <a:off x="91440" y="3291840"/>
            <a:ext cx="8965800" cy="537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ctr"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Short DNA Sequence Alignment</a:t>
            </a: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SRA Toolkit </a:t>
            </a:r>
            <a:endParaRPr/>
          </a:p>
        </p:txBody>
      </p:sp>
      <p:sp>
        <p:nvSpPr>
          <p:cNvPr id="396" name="CustomShape 2"/>
          <p:cNvSpPr/>
          <p:nvPr/>
        </p:nvSpPr>
        <p:spPr>
          <a:xfrm>
            <a:off x="236520" y="701280"/>
            <a:ext cx="857988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Set of tools to modify genomic data and perform file conversions.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Example: fastq-dump to convert SRA to FASTQ.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More Information: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Information: http://www.ncbi.nlm.nih.gov/books/NBK158900/ 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Website: http://www.ncbi.nlm.nih.gov/Traces/sra/sra.cgi?view=software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ff3333"/>
                </a:solidFill>
                <a:latin typeface="Arial"/>
                <a:ea typeface="Arial"/>
              </a:rPr>
              <a:t>Convert SRA to FASTQ</a:t>
            </a: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398" name="CustomShape 2"/>
          <p:cNvSpPr/>
          <p:nvPr/>
        </p:nvSpPr>
        <p:spPr>
          <a:xfrm>
            <a:off x="380520" y="701280"/>
            <a:ext cx="821124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SRA is a compressed version of a FASTQ file.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Use SRA toolkit to convert SRA to FASTQ.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99" name="CustomShape 3"/>
          <p:cNvSpPr/>
          <p:nvPr/>
        </p:nvSpPr>
        <p:spPr>
          <a:xfrm>
            <a:off x="515520" y="3260880"/>
            <a:ext cx="77716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fastq-dump SRR1283891.sra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CustomShape 1"/>
          <p:cNvSpPr/>
          <p:nvPr/>
        </p:nvSpPr>
        <p:spPr>
          <a:xfrm>
            <a:off x="288000" y="0"/>
            <a:ext cx="8566920" cy="74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Alignment Problem</a:t>
            </a:r>
            <a:endParaRPr/>
          </a:p>
        </p:txBody>
      </p:sp>
      <p:sp>
        <p:nvSpPr>
          <p:cNvPr id="401" name="CustomShape 2"/>
          <p:cNvSpPr/>
          <p:nvPr/>
        </p:nvSpPr>
        <p:spPr>
          <a:xfrm>
            <a:off x="288000" y="1139400"/>
            <a:ext cx="8566920" cy="4910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A large reference sequence is given (genome) 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l"/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up to billions of base pairs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Query: short reads (DNA sequences with length &lt; 200 bps)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Find most probable position of the read in the genome (by inexact string matching)</a:t>
            </a:r>
            <a:endParaRPr/>
          </a:p>
        </p:txBody>
      </p:sp>
      <p:pic>
        <p:nvPicPr>
          <p:cNvPr id="402" name="shot.pdf" descr=""/>
          <p:cNvPicPr/>
          <p:nvPr/>
        </p:nvPicPr>
        <p:blipFill>
          <a:blip r:embed="rId1"/>
          <a:stretch/>
        </p:blipFill>
        <p:spPr>
          <a:xfrm>
            <a:off x="912960" y="3785040"/>
            <a:ext cx="6950160" cy="1691640"/>
          </a:xfrm>
          <a:prstGeom prst="rect">
            <a:avLst/>
          </a:prstGeom>
          <a:ln w="12600"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Burrows-Wheeler Alignment Tool (BWA) </a:t>
            </a:r>
            <a:endParaRPr/>
          </a:p>
        </p:txBody>
      </p:sp>
      <p:sp>
        <p:nvSpPr>
          <p:cNvPr id="404" name="CustomShape 2"/>
          <p:cNvSpPr/>
          <p:nvPr/>
        </p:nvSpPr>
        <p:spPr>
          <a:xfrm>
            <a:off x="252000" y="701280"/>
            <a:ext cx="867132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Align reads to the genome: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1. Prefix trie and string matching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2. Burrows–Wheeler transform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3. Suffix array interval and sequence alignment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4. Exact matching: backward search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5. Inexact matching: bounded traversal/backtracking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More Information: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Paper: http://bioinformatics.oxfordjournals.org/content/25/14/1754.long</a:t>
            </a: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Website: http://bio-bwa.sourceforge.net/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ff3333"/>
                </a:solidFill>
                <a:latin typeface="Arial"/>
                <a:ea typeface="Arial"/>
              </a:rPr>
              <a:t>Perform Alignment</a:t>
            </a: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 </a:t>
            </a:r>
            <a:endParaRPr/>
          </a:p>
        </p:txBody>
      </p:sp>
      <p:sp>
        <p:nvSpPr>
          <p:cNvPr id="406" name="CustomShape 2"/>
          <p:cNvSpPr/>
          <p:nvPr/>
        </p:nvSpPr>
        <p:spPr>
          <a:xfrm>
            <a:off x="380520" y="701280"/>
            <a:ext cx="821124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BWA Pipeline: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1. index: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 creates genome's index for fast look-up in transformation.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2. aln: 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perform BWA alignment.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3. samse: 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convert output to SAM file.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07" name="CustomShape 3"/>
          <p:cNvSpPr/>
          <p:nvPr/>
        </p:nvSpPr>
        <p:spPr>
          <a:xfrm>
            <a:off x="839520" y="2432880"/>
            <a:ext cx="77716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bwa index chr19.fa</a:t>
            </a:r>
            <a:endParaRPr/>
          </a:p>
        </p:txBody>
      </p:sp>
      <p:sp>
        <p:nvSpPr>
          <p:cNvPr id="408" name="CustomShape 4"/>
          <p:cNvSpPr/>
          <p:nvPr/>
        </p:nvSpPr>
        <p:spPr>
          <a:xfrm>
            <a:off x="839520" y="3656880"/>
            <a:ext cx="77716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bwa aln chr19.fa SRR1283891.fastq &gt; align.sai</a:t>
            </a:r>
            <a:endParaRPr/>
          </a:p>
        </p:txBody>
      </p:sp>
      <p:sp>
        <p:nvSpPr>
          <p:cNvPr id="409" name="CustomShape 5"/>
          <p:cNvSpPr/>
          <p:nvPr/>
        </p:nvSpPr>
        <p:spPr>
          <a:xfrm>
            <a:off x="839520" y="4952880"/>
            <a:ext cx="777168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bwa samse chr19.fa align.sai SRR1283891.fastq &gt; align.sam</a:t>
            </a:r>
            <a:endParaRPr/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SAM File </a:t>
            </a:r>
            <a:endParaRPr/>
          </a:p>
        </p:txBody>
      </p:sp>
      <p:sp>
        <p:nvSpPr>
          <p:cNvPr id="411" name="CustomShape 2"/>
          <p:cNvSpPr/>
          <p:nvPr/>
        </p:nvSpPr>
        <p:spPr>
          <a:xfrm>
            <a:off x="397800" y="305280"/>
            <a:ext cx="583668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- Sequence Alignment/Map format.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- Text-based tab-delimited file.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- Header + records (aligned reads)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- Information: </a:t>
            </a:r>
            <a:r>
              <a:rPr lang="en-US" sz="2200" strike="noStrike">
                <a:solidFill>
                  <a:srgbClr val="000000"/>
                </a:solidFill>
                <a:latin typeface="Gill Sans MT"/>
                <a:ea typeface="Arial"/>
              </a:rPr>
              <a:t>https://samtools.github.io/hts-specs/SAMv1.pdf</a:t>
            </a:r>
            <a:r>
              <a:rPr lang="en-US" sz="2200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12" name="CustomShape 3"/>
          <p:cNvSpPr/>
          <p:nvPr/>
        </p:nvSpPr>
        <p:spPr>
          <a:xfrm>
            <a:off x="91440" y="6057360"/>
            <a:ext cx="8960400" cy="70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3" name="CustomShape 4"/>
          <p:cNvSpPr/>
          <p:nvPr/>
        </p:nvSpPr>
        <p:spPr>
          <a:xfrm>
            <a:off x="325800" y="6012000"/>
            <a:ext cx="8424000" cy="502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14" name="Picture 4" descr=""/>
          <p:cNvPicPr/>
          <p:nvPr/>
        </p:nvPicPr>
        <p:blipFill>
          <a:blip r:embed="rId1"/>
          <a:stretch/>
        </p:blipFill>
        <p:spPr>
          <a:xfrm>
            <a:off x="389880" y="4619520"/>
            <a:ext cx="8524080" cy="1895760"/>
          </a:xfrm>
          <a:prstGeom prst="rect">
            <a:avLst/>
          </a:prstGeom>
          <a:ln w="19080">
            <a:solidFill>
              <a:srgbClr val="075922"/>
            </a:solidFill>
            <a:miter/>
          </a:ln>
        </p:spPr>
      </p:pic>
      <p:sp>
        <p:nvSpPr>
          <p:cNvPr id="415" name="CustomShape 5"/>
          <p:cNvSpPr/>
          <p:nvPr/>
        </p:nvSpPr>
        <p:spPr>
          <a:xfrm>
            <a:off x="5867640" y="3150000"/>
            <a:ext cx="138456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727ca3"/>
                </a:solidFill>
                <a:latin typeface="Gill Sans MT"/>
                <a:ea typeface="DejaVu Sans"/>
              </a:rPr>
              <a:t>header</a:t>
            </a:r>
            <a:endParaRPr/>
          </a:p>
        </p:txBody>
      </p:sp>
      <p:sp>
        <p:nvSpPr>
          <p:cNvPr id="416" name="CustomShape 6"/>
          <p:cNvSpPr/>
          <p:nvPr/>
        </p:nvSpPr>
        <p:spPr>
          <a:xfrm>
            <a:off x="7439760" y="3150000"/>
            <a:ext cx="147744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075922"/>
                </a:solidFill>
                <a:latin typeface="Gill Sans MT"/>
                <a:ea typeface="DejaVu Sans"/>
              </a:rPr>
              <a:t>records</a:t>
            </a:r>
            <a:endParaRPr/>
          </a:p>
        </p:txBody>
      </p:sp>
      <p:sp>
        <p:nvSpPr>
          <p:cNvPr id="417" name="CustomShape 7"/>
          <p:cNvSpPr/>
          <p:nvPr/>
        </p:nvSpPr>
        <p:spPr>
          <a:xfrm>
            <a:off x="397800" y="4624560"/>
            <a:ext cx="8524080" cy="450360"/>
          </a:xfrm>
          <a:prstGeom prst="roundRect">
            <a:avLst>
              <a:gd name="adj" fmla="val 13910"/>
            </a:avLst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8" name="CustomShape 8"/>
          <p:cNvSpPr/>
          <p:nvPr/>
        </p:nvSpPr>
        <p:spPr>
          <a:xfrm>
            <a:off x="397800" y="5116320"/>
            <a:ext cx="8524080" cy="1398600"/>
          </a:xfrm>
          <a:prstGeom prst="roundRect">
            <a:avLst>
              <a:gd name="adj" fmla="val 13910"/>
            </a:avLst>
          </a:prstGeom>
          <a:solidFill>
            <a:srgbClr val="075922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9" name="CustomShape 9"/>
          <p:cNvSpPr/>
          <p:nvPr/>
        </p:nvSpPr>
        <p:spPr>
          <a:xfrm flipV="1">
            <a:off x="6560280" y="3611160"/>
            <a:ext cx="360" cy="1103040"/>
          </a:xfrm>
          <a:prstGeom prst="straightConnector1">
            <a:avLst/>
          </a:prstGeom>
          <a:noFill/>
          <a:ln w="19080">
            <a:solidFill>
              <a:srgbClr val="4a7ebb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0" name="CustomShape 10"/>
          <p:cNvSpPr/>
          <p:nvPr/>
        </p:nvSpPr>
        <p:spPr>
          <a:xfrm flipV="1">
            <a:off x="8178840" y="3610440"/>
            <a:ext cx="360" cy="1751400"/>
          </a:xfrm>
          <a:prstGeom prst="straightConnector1">
            <a:avLst/>
          </a:prstGeom>
          <a:noFill/>
          <a:ln w="19080">
            <a:solidFill>
              <a:srgbClr val="075922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SAM Header </a:t>
            </a:r>
            <a:endParaRPr/>
          </a:p>
        </p:txBody>
      </p:sp>
      <p:sp>
        <p:nvSpPr>
          <p:cNvPr id="422" name="CustomShape 2"/>
          <p:cNvSpPr/>
          <p:nvPr/>
        </p:nvSpPr>
        <p:spPr>
          <a:xfrm>
            <a:off x="91440" y="6057360"/>
            <a:ext cx="8960400" cy="70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3" name="CustomShape 3"/>
          <p:cNvSpPr/>
          <p:nvPr/>
        </p:nvSpPr>
        <p:spPr>
          <a:xfrm>
            <a:off x="637200" y="1031760"/>
            <a:ext cx="8228520" cy="2504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buSzPct val="76000"/>
              <a:buFont typeface="Wingdings 3" charset="2"/>
              <a:buChar char=""/>
            </a:pPr>
            <a:r>
              <a:rPr lang="en-US" sz="2000" strike="noStrike">
                <a:solidFill>
                  <a:srgbClr val="000000"/>
                </a:solidFill>
                <a:latin typeface="Gill Sans MT"/>
                <a:ea typeface="DejaVu Sans"/>
              </a:rPr>
              <a:t>@HD – Header line.</a:t>
            </a:r>
            <a:endParaRPr/>
          </a:p>
          <a:p>
            <a:pPr>
              <a:lnSpc>
                <a:spcPct val="100000"/>
              </a:lnSpc>
              <a:buSzPct val="76000"/>
              <a:buFont typeface="Wingdings 3" charset="2"/>
              <a:buChar char=""/>
            </a:pPr>
            <a:r>
              <a:rPr lang="en-US" sz="2000" strike="noStrike">
                <a:solidFill>
                  <a:srgbClr val="075922"/>
                </a:solidFill>
                <a:latin typeface="Gill Sans MT"/>
                <a:ea typeface="DejaVu Sans"/>
              </a:rPr>
              <a:t>@SQ – Reference genome information.</a:t>
            </a:r>
            <a:endParaRPr/>
          </a:p>
          <a:p>
            <a:pPr>
              <a:lnSpc>
                <a:spcPct val="100000"/>
              </a:lnSpc>
              <a:buSzPct val="76000"/>
              <a:buFont typeface="Wingdings 3" charset="2"/>
              <a:buChar char=""/>
            </a:pPr>
            <a:r>
              <a:rPr lang="en-US" sz="2000" strike="noStrike">
                <a:solidFill>
                  <a:srgbClr val="c00000"/>
                </a:solidFill>
                <a:latin typeface="Gill Sans MT"/>
                <a:ea typeface="DejaVu Sans"/>
              </a:rPr>
              <a:t>@RG – Read group information.</a:t>
            </a:r>
            <a:endParaRPr/>
          </a:p>
          <a:p>
            <a:pPr>
              <a:lnSpc>
                <a:spcPct val="100000"/>
              </a:lnSpc>
              <a:buSzPct val="76000"/>
              <a:buFont typeface="Wingdings 3" charset="2"/>
              <a:buChar char=""/>
            </a:pPr>
            <a:r>
              <a:rPr lang="en-US" sz="2000" strike="noStrike">
                <a:solidFill>
                  <a:srgbClr val="0070c0"/>
                </a:solidFill>
                <a:latin typeface="Gill Sans MT"/>
                <a:ea typeface="DejaVu Sans"/>
              </a:rPr>
              <a:t>@PG – Program (software) information.</a:t>
            </a:r>
            <a:endParaRPr/>
          </a:p>
          <a:p>
            <a:pPr>
              <a:lnSpc>
                <a:spcPct val="100000"/>
              </a:lnSpc>
              <a:buSzPct val="76000"/>
              <a:buFont typeface="Wingdings 3" charset="2"/>
              <a:buChar char=""/>
            </a:pPr>
            <a:r>
              <a:rPr lang="en-US" sz="2000" strike="noStrike">
                <a:solidFill>
                  <a:srgbClr val="cc9b00"/>
                </a:solidFill>
                <a:latin typeface="Gill Sans MT"/>
                <a:ea typeface="DejaVu Sans"/>
              </a:rPr>
              <a:t>@CO – Commentary line.</a:t>
            </a:r>
            <a:endParaRPr/>
          </a:p>
        </p:txBody>
      </p:sp>
      <p:sp>
        <p:nvSpPr>
          <p:cNvPr id="424" name="CustomShape 4"/>
          <p:cNvSpPr/>
          <p:nvPr/>
        </p:nvSpPr>
        <p:spPr>
          <a:xfrm>
            <a:off x="647640" y="3953520"/>
            <a:ext cx="7919640" cy="1794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80">
            <a:solidFill>
              <a:srgbClr val="075922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@HD</a:t>
            </a: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VN:1.0</a:t>
            </a: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SO:coordinate</a:t>
            </a:r>
            <a:endParaRPr/>
          </a:p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@SQ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SN:chr1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LN:249250261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AS:NCBI37 </a:t>
            </a:r>
            <a:endParaRPr/>
          </a:p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@SQ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SN:chr2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LN:243199373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075922"/>
                </a:solidFill>
                <a:latin typeface="Courier New"/>
                <a:ea typeface="DejaVu Sans"/>
              </a:rPr>
              <a:t>AS:NCBI37 </a:t>
            </a:r>
            <a:endParaRPr/>
          </a:p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c00000"/>
                </a:solidFill>
                <a:latin typeface="Courier New"/>
                <a:ea typeface="DejaVu Sans"/>
              </a:rPr>
              <a:t>@RG</a:t>
            </a:r>
            <a:r>
              <a:rPr lang="en-US" sz="1400" strike="noStrike">
                <a:solidFill>
                  <a:srgbClr val="c00000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c00000"/>
                </a:solidFill>
                <a:latin typeface="Courier New"/>
                <a:ea typeface="DejaVu Sans"/>
              </a:rPr>
              <a:t>ID:1</a:t>
            </a:r>
            <a:r>
              <a:rPr lang="en-US" sz="1400" strike="noStrike">
                <a:solidFill>
                  <a:srgbClr val="c00000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c00000"/>
                </a:solidFill>
                <a:latin typeface="Courier New"/>
                <a:ea typeface="DejaVu Sans"/>
              </a:rPr>
              <a:t>PL:ILLUMINA</a:t>
            </a:r>
            <a:endParaRPr/>
          </a:p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c00000"/>
                </a:solidFill>
                <a:latin typeface="Courier New"/>
                <a:ea typeface="DejaVu Sans"/>
              </a:rPr>
              <a:t>@RG</a:t>
            </a:r>
            <a:r>
              <a:rPr lang="en-US" sz="1400" strike="noStrike">
                <a:solidFill>
                  <a:srgbClr val="c00000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c00000"/>
                </a:solidFill>
                <a:latin typeface="Courier New"/>
                <a:ea typeface="DejaVu Sans"/>
              </a:rPr>
              <a:t>ID:2</a:t>
            </a:r>
            <a:r>
              <a:rPr lang="en-US" sz="1400" strike="noStrike">
                <a:solidFill>
                  <a:srgbClr val="c00000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c00000"/>
                </a:solidFill>
                <a:latin typeface="Courier New"/>
                <a:ea typeface="DejaVu Sans"/>
              </a:rPr>
              <a:t>PL:SOLID</a:t>
            </a:r>
            <a:endParaRPr/>
          </a:p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070c0"/>
                </a:solidFill>
                <a:latin typeface="Courier New"/>
                <a:ea typeface="DejaVu Sans"/>
              </a:rPr>
              <a:t>@PG</a:t>
            </a:r>
            <a:r>
              <a:rPr lang="en-US" sz="1400" strike="noStrike">
                <a:solidFill>
                  <a:srgbClr val="0070c0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0070c0"/>
                </a:solidFill>
                <a:latin typeface="Courier New"/>
                <a:ea typeface="DejaVu Sans"/>
              </a:rPr>
              <a:t>ID:1</a:t>
            </a:r>
            <a:r>
              <a:rPr lang="en-US" sz="1400" strike="noStrike">
                <a:solidFill>
                  <a:srgbClr val="0070c0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0070c0"/>
                </a:solidFill>
                <a:latin typeface="Courier New"/>
                <a:ea typeface="DejaVu Sans"/>
              </a:rPr>
              <a:t>PN:bwa</a:t>
            </a:r>
            <a:r>
              <a:rPr lang="en-US" sz="1400" strike="noStrike">
                <a:solidFill>
                  <a:srgbClr val="0070c0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0070c0"/>
                </a:solidFill>
                <a:latin typeface="Courier New"/>
                <a:ea typeface="DejaVu Sans"/>
              </a:rPr>
              <a:t>VN:0.5.4</a:t>
            </a:r>
            <a:endParaRPr/>
          </a:p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cc9b00"/>
                </a:solidFill>
                <a:latin typeface="Courier New"/>
                <a:ea typeface="DejaVu Sans"/>
              </a:rPr>
              <a:t>@CO</a:t>
            </a:r>
            <a:r>
              <a:rPr lang="en-US" sz="1400" strike="noStrike">
                <a:solidFill>
                  <a:srgbClr val="cc9b00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cc9b00"/>
                </a:solidFill>
                <a:latin typeface="Courier New"/>
                <a:ea typeface="DejaVu Sans"/>
              </a:rPr>
              <a:t>My one line text comment.</a:t>
            </a:r>
            <a:endParaRPr/>
          </a:p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cc9b00"/>
                </a:solidFill>
                <a:latin typeface="Courier New"/>
                <a:ea typeface="DejaVu Sans"/>
              </a:rPr>
              <a:t>@CO</a:t>
            </a:r>
            <a:r>
              <a:rPr lang="en-US" sz="1400" strike="noStrike">
                <a:solidFill>
                  <a:srgbClr val="cc9b00"/>
                </a:solidFill>
                <a:latin typeface="Courier New"/>
                <a:ea typeface="DejaVu Sans"/>
              </a:rPr>
              <a:t>	</a:t>
            </a:r>
            <a:r>
              <a:rPr lang="en-US" sz="1400" strike="noStrike">
                <a:solidFill>
                  <a:srgbClr val="cc9b00"/>
                </a:solidFill>
                <a:latin typeface="Courier New"/>
                <a:ea typeface="DejaVu Sans"/>
              </a:rPr>
              <a:t>Just another one line text comment.</a:t>
            </a:r>
            <a:endParaRPr/>
          </a:p>
        </p:txBody>
      </p:sp>
      <p:sp>
        <p:nvSpPr>
          <p:cNvPr id="425" name="CustomShape 5"/>
          <p:cNvSpPr/>
          <p:nvPr/>
        </p:nvSpPr>
        <p:spPr>
          <a:xfrm>
            <a:off x="100080" y="3383640"/>
            <a:ext cx="18536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Gill Sans MT"/>
                <a:ea typeface="DejaVu Sans"/>
              </a:rPr>
              <a:t>format version</a:t>
            </a:r>
            <a:endParaRPr/>
          </a:p>
        </p:txBody>
      </p:sp>
      <p:sp>
        <p:nvSpPr>
          <p:cNvPr id="426" name="CustomShape 6"/>
          <p:cNvSpPr/>
          <p:nvPr/>
        </p:nvSpPr>
        <p:spPr>
          <a:xfrm>
            <a:off x="261720" y="3033000"/>
            <a:ext cx="16588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Gill Sans MT"/>
                <a:ea typeface="DejaVu Sans"/>
              </a:rPr>
              <a:t>sorting order</a:t>
            </a:r>
            <a:endParaRPr/>
          </a:p>
        </p:txBody>
      </p:sp>
      <p:sp>
        <p:nvSpPr>
          <p:cNvPr id="427" name="CustomShape 7"/>
          <p:cNvSpPr/>
          <p:nvPr/>
        </p:nvSpPr>
        <p:spPr>
          <a:xfrm>
            <a:off x="3444120" y="3066480"/>
            <a:ext cx="19879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75922"/>
                </a:solidFill>
                <a:latin typeface="Gill Sans MT"/>
                <a:ea typeface="DejaVu Sans"/>
              </a:rPr>
              <a:t>reference name</a:t>
            </a:r>
            <a:endParaRPr/>
          </a:p>
        </p:txBody>
      </p:sp>
      <p:sp>
        <p:nvSpPr>
          <p:cNvPr id="428" name="CustomShape 8"/>
          <p:cNvSpPr/>
          <p:nvPr/>
        </p:nvSpPr>
        <p:spPr>
          <a:xfrm>
            <a:off x="3429720" y="3472560"/>
            <a:ext cx="20685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75922"/>
                </a:solidFill>
                <a:latin typeface="Gill Sans MT"/>
                <a:ea typeface="DejaVu Sans"/>
              </a:rPr>
              <a:t>reference length</a:t>
            </a:r>
            <a:endParaRPr/>
          </a:p>
        </p:txBody>
      </p:sp>
      <p:sp>
        <p:nvSpPr>
          <p:cNvPr id="429" name="CustomShape 9"/>
          <p:cNvSpPr/>
          <p:nvPr/>
        </p:nvSpPr>
        <p:spPr>
          <a:xfrm>
            <a:off x="5560560" y="3580560"/>
            <a:ext cx="24253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75922"/>
                </a:solidFill>
                <a:latin typeface="Gill Sans MT"/>
                <a:ea typeface="DejaVu Sans"/>
              </a:rPr>
              <a:t>reference assembly</a:t>
            </a:r>
            <a:endParaRPr/>
          </a:p>
        </p:txBody>
      </p:sp>
      <p:sp>
        <p:nvSpPr>
          <p:cNvPr id="430" name="CustomShape 10"/>
          <p:cNvSpPr/>
          <p:nvPr/>
        </p:nvSpPr>
        <p:spPr>
          <a:xfrm>
            <a:off x="260280" y="5940000"/>
            <a:ext cx="11588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c00000"/>
                </a:solidFill>
                <a:latin typeface="Gill Sans MT"/>
                <a:ea typeface="DejaVu Sans"/>
              </a:rPr>
              <a:t>group ID</a:t>
            </a:r>
            <a:endParaRPr/>
          </a:p>
        </p:txBody>
      </p:sp>
      <p:sp>
        <p:nvSpPr>
          <p:cNvPr id="431" name="CustomShape 11"/>
          <p:cNvSpPr/>
          <p:nvPr/>
        </p:nvSpPr>
        <p:spPr>
          <a:xfrm>
            <a:off x="973440" y="6346080"/>
            <a:ext cx="11512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c00000"/>
                </a:solidFill>
                <a:latin typeface="Gill Sans MT"/>
                <a:ea typeface="DejaVu Sans"/>
              </a:rPr>
              <a:t>platform</a:t>
            </a:r>
            <a:endParaRPr/>
          </a:p>
        </p:txBody>
      </p:sp>
      <p:sp>
        <p:nvSpPr>
          <p:cNvPr id="432" name="CustomShape 12"/>
          <p:cNvSpPr/>
          <p:nvPr/>
        </p:nvSpPr>
        <p:spPr>
          <a:xfrm>
            <a:off x="1929600" y="5996160"/>
            <a:ext cx="147132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70c0"/>
                </a:solidFill>
                <a:latin typeface="Gill Sans MT"/>
                <a:ea typeface="DejaVu Sans"/>
              </a:rPr>
              <a:t>program ID</a:t>
            </a:r>
            <a:endParaRPr/>
          </a:p>
        </p:txBody>
      </p:sp>
      <p:sp>
        <p:nvSpPr>
          <p:cNvPr id="433" name="CustomShape 13"/>
          <p:cNvSpPr/>
          <p:nvPr/>
        </p:nvSpPr>
        <p:spPr>
          <a:xfrm>
            <a:off x="3550680" y="5960160"/>
            <a:ext cx="18752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70c0"/>
                </a:solidFill>
                <a:latin typeface="Gill Sans MT"/>
                <a:ea typeface="DejaVu Sans"/>
              </a:rPr>
              <a:t>program name</a:t>
            </a:r>
            <a:endParaRPr/>
          </a:p>
        </p:txBody>
      </p:sp>
      <p:sp>
        <p:nvSpPr>
          <p:cNvPr id="434" name="CustomShape 14"/>
          <p:cNvSpPr/>
          <p:nvPr/>
        </p:nvSpPr>
        <p:spPr>
          <a:xfrm>
            <a:off x="5630400" y="5924160"/>
            <a:ext cx="20656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70c0"/>
                </a:solidFill>
                <a:latin typeface="Gill Sans MT"/>
                <a:ea typeface="DejaVu Sans"/>
              </a:rPr>
              <a:t>program version</a:t>
            </a:r>
            <a:endParaRPr/>
          </a:p>
        </p:txBody>
      </p:sp>
      <p:sp>
        <p:nvSpPr>
          <p:cNvPr id="435" name="CustomShape 15"/>
          <p:cNvSpPr/>
          <p:nvPr/>
        </p:nvSpPr>
        <p:spPr>
          <a:xfrm flipH="1" flipV="1">
            <a:off x="1096560" y="3752640"/>
            <a:ext cx="456480" cy="36072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6" name="CustomShape 16"/>
          <p:cNvSpPr/>
          <p:nvPr/>
        </p:nvSpPr>
        <p:spPr>
          <a:xfrm flipH="1" flipV="1">
            <a:off x="1726200" y="3319560"/>
            <a:ext cx="1150920" cy="71892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7" name="CustomShape 17"/>
          <p:cNvSpPr/>
          <p:nvPr/>
        </p:nvSpPr>
        <p:spPr>
          <a:xfrm flipV="1">
            <a:off x="1664280" y="3250440"/>
            <a:ext cx="1809720" cy="1005120"/>
          </a:xfrm>
          <a:prstGeom prst="straightConnector1">
            <a:avLst/>
          </a:prstGeom>
          <a:noFill/>
          <a:ln w="19080">
            <a:solidFill>
              <a:srgbClr val="075922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8" name="CustomShape 18"/>
          <p:cNvSpPr/>
          <p:nvPr/>
        </p:nvSpPr>
        <p:spPr>
          <a:xfrm flipV="1">
            <a:off x="2880000" y="3805200"/>
            <a:ext cx="862920" cy="522000"/>
          </a:xfrm>
          <a:prstGeom prst="straightConnector1">
            <a:avLst/>
          </a:prstGeom>
          <a:noFill/>
          <a:ln w="19080">
            <a:solidFill>
              <a:srgbClr val="075922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9" name="CustomShape 19"/>
          <p:cNvSpPr/>
          <p:nvPr/>
        </p:nvSpPr>
        <p:spPr>
          <a:xfrm flipV="1">
            <a:off x="4536000" y="3805200"/>
            <a:ext cx="1078920" cy="522000"/>
          </a:xfrm>
          <a:prstGeom prst="straightConnector1">
            <a:avLst/>
          </a:prstGeom>
          <a:noFill/>
          <a:ln w="19080">
            <a:solidFill>
              <a:srgbClr val="075922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0" name="CustomShape 20"/>
          <p:cNvSpPr/>
          <p:nvPr/>
        </p:nvSpPr>
        <p:spPr>
          <a:xfrm flipH="1">
            <a:off x="766800" y="4833000"/>
            <a:ext cx="535680" cy="1177920"/>
          </a:xfrm>
          <a:prstGeom prst="straightConnector1">
            <a:avLst/>
          </a:prstGeom>
          <a:noFill/>
          <a:ln w="19080">
            <a:solidFill>
              <a:srgbClr val="c00000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1" name="CustomShape 21"/>
          <p:cNvSpPr/>
          <p:nvPr/>
        </p:nvSpPr>
        <p:spPr>
          <a:xfrm flipH="1">
            <a:off x="1553400" y="4797000"/>
            <a:ext cx="603720" cy="1603080"/>
          </a:xfrm>
          <a:prstGeom prst="straightConnector1">
            <a:avLst/>
          </a:prstGeom>
          <a:noFill/>
          <a:ln w="19080">
            <a:solidFill>
              <a:srgbClr val="c00000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2" name="CustomShape 22"/>
          <p:cNvSpPr/>
          <p:nvPr/>
        </p:nvSpPr>
        <p:spPr>
          <a:xfrm>
            <a:off x="1367640" y="5265360"/>
            <a:ext cx="1006920" cy="817560"/>
          </a:xfrm>
          <a:prstGeom prst="straightConnector1">
            <a:avLst/>
          </a:prstGeom>
          <a:noFill/>
          <a:ln w="19080">
            <a:solidFill>
              <a:srgbClr val="4a7ebb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3" name="CustomShape 23"/>
          <p:cNvSpPr/>
          <p:nvPr/>
        </p:nvSpPr>
        <p:spPr>
          <a:xfrm>
            <a:off x="2309040" y="5229360"/>
            <a:ext cx="1613880" cy="817560"/>
          </a:xfrm>
          <a:prstGeom prst="straightConnector1">
            <a:avLst/>
          </a:prstGeom>
          <a:noFill/>
          <a:ln w="19080">
            <a:solidFill>
              <a:srgbClr val="4a7ebb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4" name="CustomShape 24"/>
          <p:cNvSpPr/>
          <p:nvPr/>
        </p:nvSpPr>
        <p:spPr>
          <a:xfrm>
            <a:off x="3474720" y="5229360"/>
            <a:ext cx="2559600" cy="709560"/>
          </a:xfrm>
          <a:prstGeom prst="straightConnector1">
            <a:avLst/>
          </a:prstGeom>
          <a:noFill/>
          <a:ln w="19080">
            <a:solidFill>
              <a:srgbClr val="4a7ebb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SAM Records</a:t>
            </a:r>
            <a:endParaRPr/>
          </a:p>
        </p:txBody>
      </p:sp>
      <p:pic>
        <p:nvPicPr>
          <p:cNvPr id="446" name="Picture 2" descr=""/>
          <p:cNvPicPr/>
          <p:nvPr/>
        </p:nvPicPr>
        <p:blipFill>
          <a:blip r:embed="rId1"/>
          <a:stretch/>
        </p:blipFill>
        <p:spPr>
          <a:xfrm>
            <a:off x="274320" y="1121760"/>
            <a:ext cx="8603280" cy="2898000"/>
          </a:xfrm>
          <a:prstGeom prst="rect">
            <a:avLst/>
          </a:prstGeom>
          <a:ln>
            <a:noFill/>
          </a:ln>
        </p:spPr>
      </p:pic>
      <p:sp>
        <p:nvSpPr>
          <p:cNvPr id="447" name="CustomShape 2"/>
          <p:cNvSpPr/>
          <p:nvPr/>
        </p:nvSpPr>
        <p:spPr>
          <a:xfrm>
            <a:off x="91440" y="6048000"/>
            <a:ext cx="8960400" cy="70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8" name="CustomShape 3"/>
          <p:cNvSpPr/>
          <p:nvPr/>
        </p:nvSpPr>
        <p:spPr>
          <a:xfrm>
            <a:off x="325800" y="6002640"/>
            <a:ext cx="8424000" cy="502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49" name="Picture 4" descr=""/>
          <p:cNvPicPr/>
          <p:nvPr/>
        </p:nvPicPr>
        <p:blipFill>
          <a:blip r:embed="rId2"/>
          <a:stretch/>
        </p:blipFill>
        <p:spPr>
          <a:xfrm>
            <a:off x="389880" y="4610160"/>
            <a:ext cx="8524080" cy="1895760"/>
          </a:xfrm>
          <a:prstGeom prst="rect">
            <a:avLst/>
          </a:prstGeom>
          <a:ln w="19080">
            <a:solidFill>
              <a:srgbClr val="075922"/>
            </a:solidFill>
            <a:miter/>
          </a:ln>
        </p:spPr>
      </p:pic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BAM File</a:t>
            </a:r>
            <a:endParaRPr/>
          </a:p>
        </p:txBody>
      </p:sp>
      <p:sp>
        <p:nvSpPr>
          <p:cNvPr id="451" name="CustomShape 2"/>
          <p:cNvSpPr/>
          <p:nvPr/>
        </p:nvSpPr>
        <p:spPr>
          <a:xfrm>
            <a:off x="252000" y="701280"/>
            <a:ext cx="867132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- Binary Alignment/Map format – compressed version of SAM.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- Compression: BGZF block compression.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- Efficient random access: UCSC bin/chunk scheme.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- BAI index files.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Arial"/>
              </a:rPr>
              <a:t>- More Information: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 u="sng">
                <a:solidFill>
                  <a:srgbClr val="0000ff"/>
                </a:solidFill>
                <a:latin typeface="Arial"/>
                <a:ea typeface="Arial"/>
                <a:hlinkClick r:id="rId1"/>
              </a:rPr>
              <a:t>http://www.ncbi.nlm.nih.gov/pmc/articles/PMC2723002/</a:t>
            </a: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http://www.ncbi.nlm.nih.gov/pmc/articles/PMC186604/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91440" y="3291840"/>
            <a:ext cx="8965800" cy="537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ctr"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Review on Next Generation Sequencing (NGS)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Samtools</a:t>
            </a:r>
            <a:endParaRPr/>
          </a:p>
        </p:txBody>
      </p:sp>
      <p:sp>
        <p:nvSpPr>
          <p:cNvPr id="453" name="CustomShape 2"/>
          <p:cNvSpPr/>
          <p:nvPr/>
        </p:nvSpPr>
        <p:spPr>
          <a:xfrm>
            <a:off x="252000" y="701280"/>
            <a:ext cx="867132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Provides various utilities for manipulating alignments in the SAM format.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Tools useful for quality check and bias correction.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More Information: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Paper: http://www.ncbi.nlm.nih.gov/pubmed/19505943</a:t>
            </a: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Website: http://samtools.sourceforge.net/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ff3333"/>
                </a:solidFill>
                <a:latin typeface="Arial"/>
                <a:ea typeface="Arial"/>
              </a:rPr>
              <a:t>Convert SAM to BAM</a:t>
            </a:r>
            <a:endParaRPr/>
          </a:p>
        </p:txBody>
      </p:sp>
      <p:sp>
        <p:nvSpPr>
          <p:cNvPr id="455" name="CustomShape 2"/>
          <p:cNvSpPr/>
          <p:nvPr/>
        </p:nvSpPr>
        <p:spPr>
          <a:xfrm>
            <a:off x="380520" y="701280"/>
            <a:ext cx="821124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Using samtools: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1. view: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 shows binary format.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2. sort: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 sorts alignment by coordinates.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3. index: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 creates alignment's index fast random access.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56" name="CustomShape 3"/>
          <p:cNvSpPr/>
          <p:nvPr/>
        </p:nvSpPr>
        <p:spPr>
          <a:xfrm>
            <a:off x="822960" y="2651760"/>
            <a:ext cx="758880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samtools view -bS align.sam &gt; align.bam</a:t>
            </a:r>
            <a:endParaRPr/>
          </a:p>
        </p:txBody>
      </p:sp>
      <p:sp>
        <p:nvSpPr>
          <p:cNvPr id="457" name="CustomShape 4"/>
          <p:cNvSpPr/>
          <p:nvPr/>
        </p:nvSpPr>
        <p:spPr>
          <a:xfrm>
            <a:off x="822960" y="3803760"/>
            <a:ext cx="758880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samtools sort align.bam align.sorted</a:t>
            </a:r>
            <a:endParaRPr/>
          </a:p>
        </p:txBody>
      </p:sp>
      <p:sp>
        <p:nvSpPr>
          <p:cNvPr id="458" name="CustomShape 5"/>
          <p:cNvSpPr/>
          <p:nvPr/>
        </p:nvSpPr>
        <p:spPr>
          <a:xfrm>
            <a:off x="822960" y="4991760"/>
            <a:ext cx="7588800" cy="456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samtools index align.sorted.bam</a:t>
            </a:r>
            <a:endParaRPr/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ff3333"/>
                </a:solidFill>
                <a:latin typeface="Arial"/>
                <a:ea typeface="Arial"/>
              </a:rPr>
              <a:t>Example of quality check</a:t>
            </a:r>
            <a:endParaRPr/>
          </a:p>
        </p:txBody>
      </p:sp>
      <p:sp>
        <p:nvSpPr>
          <p:cNvPr id="460" name="CustomShape 2"/>
          <p:cNvSpPr/>
          <p:nvPr/>
        </p:nvSpPr>
        <p:spPr>
          <a:xfrm>
            <a:off x="380520" y="701280"/>
            <a:ext cx="821124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Removing duplicate reads: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61" name="CustomShape 3"/>
          <p:cNvSpPr/>
          <p:nvPr/>
        </p:nvSpPr>
        <p:spPr>
          <a:xfrm>
            <a:off x="678960" y="2075760"/>
            <a:ext cx="7588800" cy="54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samtools rmdup align.sorted.bam align.sorted.rmdup.bam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samtools index align.sorted.rmdup.bam</a:t>
            </a:r>
            <a:endParaRPr/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ff3333"/>
                </a:solidFill>
                <a:latin typeface="Arial"/>
                <a:ea typeface="Arial"/>
              </a:rPr>
              <a:t>Example of quality check</a:t>
            </a:r>
            <a:endParaRPr/>
          </a:p>
        </p:txBody>
      </p:sp>
      <p:pic>
        <p:nvPicPr>
          <p:cNvPr id="463" name="" descr=""/>
          <p:cNvPicPr/>
          <p:nvPr/>
        </p:nvPicPr>
        <p:blipFill>
          <a:blip r:embed="rId1"/>
          <a:stretch/>
        </p:blipFill>
        <p:spPr>
          <a:xfrm>
            <a:off x="9720" y="1371600"/>
            <a:ext cx="9143280" cy="4805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CustomShape 1"/>
          <p:cNvSpPr/>
          <p:nvPr/>
        </p:nvSpPr>
        <p:spPr>
          <a:xfrm>
            <a:off x="91440" y="3291840"/>
            <a:ext cx="8965800" cy="537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ctr"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Peak Calling</a:t>
            </a:r>
            <a:endParaRPr/>
          </a:p>
        </p:txBody>
      </p:sp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CustomShape 1"/>
          <p:cNvSpPr/>
          <p:nvPr/>
        </p:nvSpPr>
        <p:spPr>
          <a:xfrm>
            <a:off x="288000" y="299880"/>
            <a:ext cx="8566920" cy="3798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2500" strike="noStrike">
                <a:solidFill>
                  <a:srgbClr val="00549f"/>
                </a:solidFill>
                <a:latin typeface="Arial"/>
                <a:ea typeface="Arial"/>
              </a:rPr>
              <a:t>Peak Calling</a:t>
            </a:r>
            <a:endParaRPr/>
          </a:p>
        </p:txBody>
      </p:sp>
      <p:sp>
        <p:nvSpPr>
          <p:cNvPr id="466" name="CustomShape 2"/>
          <p:cNvSpPr/>
          <p:nvPr/>
        </p:nvSpPr>
        <p:spPr>
          <a:xfrm>
            <a:off x="145440" y="1181880"/>
            <a:ext cx="8982360" cy="7596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20000"/>
              </a:lnSpc>
            </a:pP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Problem definition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: Find genomic regions (of arbitrary size) with more aligned reads  than expected by chance.</a:t>
            </a:r>
            <a:endParaRPr/>
          </a:p>
        </p:txBody>
      </p:sp>
      <p:sp>
        <p:nvSpPr>
          <p:cNvPr id="467" name="CustomShape 3"/>
          <p:cNvSpPr/>
          <p:nvPr/>
        </p:nvSpPr>
        <p:spPr>
          <a:xfrm>
            <a:off x="185760" y="2584440"/>
            <a:ext cx="4775040" cy="2618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20000"/>
              </a:lnSpc>
            </a:pPr>
            <a:r>
              <a:rPr b="1" lang="en-US" sz="2200" strike="noStrike">
                <a:solidFill>
                  <a:srgbClr val="000000"/>
                </a:solidFill>
                <a:latin typeface="Arial"/>
                <a:ea typeface="Arial"/>
              </a:rPr>
              <a:t>Example of a simple peak caller :</a:t>
            </a:r>
            <a:endParaRPr/>
          </a:p>
          <a:p>
            <a:pPr lvl="1">
              <a:lnSpc>
                <a:spcPct val="120000"/>
              </a:lnSpc>
              <a:buFont typeface="StarSymbol"/>
              <a:buAutoNum type="arabicPeriod"/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Use a fix window to scan through the genome and obtain a distribution of counts per bin.</a:t>
            </a:r>
            <a:endParaRPr/>
          </a:p>
          <a:p>
            <a:pPr lvl="1">
              <a:lnSpc>
                <a:spcPct val="120000"/>
              </a:lnSpc>
              <a:buFont typeface="StarSymbol"/>
              <a:buAutoNum type="arabicPeriod"/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Define a statistical test to evaluate if the number of reads in higher than expected by change.</a:t>
            </a:r>
            <a:endParaRPr/>
          </a:p>
        </p:txBody>
      </p:sp>
      <p:pic>
        <p:nvPicPr>
          <p:cNvPr id="468" name="Screen Shot 2016-04-04 at 10.21.49 AM.png" descr=""/>
          <p:cNvPicPr/>
          <p:nvPr/>
        </p:nvPicPr>
        <p:blipFill>
          <a:blip r:embed="rId1"/>
          <a:srcRect l="0" t="5504" r="0" b="0"/>
          <a:stretch/>
        </p:blipFill>
        <p:spPr>
          <a:xfrm>
            <a:off x="6247800" y="3797640"/>
            <a:ext cx="1816920" cy="1821960"/>
          </a:xfrm>
          <a:prstGeom prst="rect">
            <a:avLst/>
          </a:prstGeom>
          <a:ln w="12600">
            <a:noFill/>
          </a:ln>
        </p:spPr>
      </p:pic>
      <p:pic>
        <p:nvPicPr>
          <p:cNvPr id="469" name="Screen Shot 2016-04-01 at 3.35.12 PM.png" descr=""/>
          <p:cNvPicPr/>
          <p:nvPr/>
        </p:nvPicPr>
        <p:blipFill>
          <a:blip r:embed="rId2"/>
          <a:srcRect l="0" t="67756" r="0" b="9602"/>
          <a:stretch/>
        </p:blipFill>
        <p:spPr>
          <a:xfrm>
            <a:off x="5672160" y="2397600"/>
            <a:ext cx="3272400" cy="506880"/>
          </a:xfrm>
          <a:prstGeom prst="rect">
            <a:avLst/>
          </a:prstGeom>
          <a:ln w="12600">
            <a:noFill/>
          </a:ln>
        </p:spPr>
      </p:pic>
      <p:sp>
        <p:nvSpPr>
          <p:cNvPr id="470" name="CustomShape 4"/>
          <p:cNvSpPr/>
          <p:nvPr/>
        </p:nvSpPr>
        <p:spPr>
          <a:xfrm>
            <a:off x="6460560" y="2053080"/>
            <a:ext cx="1695600" cy="3337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Arial"/>
                <a:ea typeface="Arial"/>
              </a:rPr>
              <a:t>Aligned Reads</a:t>
            </a:r>
            <a:endParaRPr/>
          </a:p>
        </p:txBody>
      </p:sp>
      <p:sp>
        <p:nvSpPr>
          <p:cNvPr id="471" name="CustomShape 5"/>
          <p:cNvSpPr/>
          <p:nvPr/>
        </p:nvSpPr>
        <p:spPr>
          <a:xfrm>
            <a:off x="5868720" y="2462760"/>
            <a:ext cx="750600" cy="494280"/>
          </a:xfrm>
          <a:prstGeom prst="rect">
            <a:avLst/>
          </a:prstGeom>
          <a:solidFill>
            <a:schemeClr val="accent2">
              <a:satOff val="-53868"/>
              <a:lumOff val="34215"/>
              <a:alpha val="30000"/>
            </a:schemeClr>
          </a:solidFill>
          <a:ln w="12600">
            <a:solidFill>
              <a:schemeClr val="accent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2" name="CustomShape 6"/>
          <p:cNvSpPr/>
          <p:nvPr/>
        </p:nvSpPr>
        <p:spPr>
          <a:xfrm>
            <a:off x="6224400" y="2462760"/>
            <a:ext cx="750600" cy="494280"/>
          </a:xfrm>
          <a:prstGeom prst="rect">
            <a:avLst/>
          </a:prstGeom>
          <a:solidFill>
            <a:schemeClr val="accent2">
              <a:satOff val="-53868"/>
              <a:lumOff val="34215"/>
              <a:alpha val="30000"/>
            </a:schemeClr>
          </a:solidFill>
          <a:ln w="12600">
            <a:solidFill>
              <a:schemeClr val="accent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3" name="CustomShape 7"/>
          <p:cNvSpPr/>
          <p:nvPr/>
        </p:nvSpPr>
        <p:spPr>
          <a:xfrm>
            <a:off x="6623640" y="2462760"/>
            <a:ext cx="750600" cy="494280"/>
          </a:xfrm>
          <a:prstGeom prst="rect">
            <a:avLst/>
          </a:prstGeom>
          <a:solidFill>
            <a:schemeClr val="accent2">
              <a:satOff val="-53868"/>
              <a:lumOff val="34215"/>
              <a:alpha val="30000"/>
            </a:schemeClr>
          </a:solidFill>
          <a:ln w="12600">
            <a:solidFill>
              <a:schemeClr val="accent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4" name="CustomShape 8"/>
          <p:cNvSpPr/>
          <p:nvPr/>
        </p:nvSpPr>
        <p:spPr>
          <a:xfrm>
            <a:off x="6971040" y="2462760"/>
            <a:ext cx="750600" cy="494280"/>
          </a:xfrm>
          <a:prstGeom prst="rect">
            <a:avLst/>
          </a:prstGeom>
          <a:solidFill>
            <a:schemeClr val="accent3">
              <a:lumOff val="-8235"/>
              <a:alpha val="66000"/>
            </a:schemeClr>
          </a:solidFill>
          <a:ln w="12600">
            <a:solidFill>
              <a:schemeClr val="accent2">
                <a:lumOff val="-6313"/>
              </a:schemeClr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5" name="CustomShape 9"/>
          <p:cNvSpPr/>
          <p:nvPr/>
        </p:nvSpPr>
        <p:spPr>
          <a:xfrm>
            <a:off x="7373160" y="2462760"/>
            <a:ext cx="750600" cy="494280"/>
          </a:xfrm>
          <a:prstGeom prst="rect">
            <a:avLst/>
          </a:prstGeom>
          <a:solidFill>
            <a:schemeClr val="accent2">
              <a:satOff val="-53868"/>
              <a:lumOff val="34215"/>
              <a:alpha val="30000"/>
            </a:schemeClr>
          </a:solidFill>
          <a:ln w="12600">
            <a:solidFill>
              <a:schemeClr val="accent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6" name="CustomShape 10"/>
          <p:cNvSpPr/>
          <p:nvPr/>
        </p:nvSpPr>
        <p:spPr>
          <a:xfrm>
            <a:off x="7736040" y="2462760"/>
            <a:ext cx="750600" cy="494280"/>
          </a:xfrm>
          <a:prstGeom prst="rect">
            <a:avLst/>
          </a:prstGeom>
          <a:solidFill>
            <a:schemeClr val="accent3">
              <a:lumOff val="-8235"/>
              <a:alpha val="43000"/>
            </a:schemeClr>
          </a:solidFill>
          <a:ln w="12600">
            <a:solidFill>
              <a:schemeClr val="accent1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7" name="CustomShape 11"/>
          <p:cNvSpPr/>
          <p:nvPr/>
        </p:nvSpPr>
        <p:spPr>
          <a:xfrm>
            <a:off x="6672960" y="5434560"/>
            <a:ext cx="1695600" cy="33228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Arial"/>
                <a:ea typeface="Arial"/>
              </a:rPr>
              <a:t>Counts</a:t>
            </a:r>
            <a:endParaRPr/>
          </a:p>
        </p:txBody>
      </p:sp>
      <p:sp>
        <p:nvSpPr>
          <p:cNvPr id="478" name="CustomShape 12"/>
          <p:cNvSpPr/>
          <p:nvPr/>
        </p:nvSpPr>
        <p:spPr>
          <a:xfrm>
            <a:off x="6109200" y="2990520"/>
            <a:ext cx="204480" cy="332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720" rIns="45720" tIns="45000" bIns="45000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Arial"/>
                <a:ea typeface="Arial"/>
              </a:rPr>
              <a:t>2</a:t>
            </a:r>
            <a:endParaRPr/>
          </a:p>
        </p:txBody>
      </p:sp>
      <p:sp>
        <p:nvSpPr>
          <p:cNvPr id="479" name="CustomShape 13"/>
          <p:cNvSpPr/>
          <p:nvPr/>
        </p:nvSpPr>
        <p:spPr>
          <a:xfrm>
            <a:off x="6505560" y="2990520"/>
            <a:ext cx="204480" cy="332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720" rIns="45720" tIns="45000" bIns="45000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Arial"/>
                <a:ea typeface="Arial"/>
              </a:rPr>
              <a:t>4</a:t>
            </a:r>
            <a:endParaRPr/>
          </a:p>
        </p:txBody>
      </p:sp>
      <p:sp>
        <p:nvSpPr>
          <p:cNvPr id="480" name="CustomShape 14"/>
          <p:cNvSpPr/>
          <p:nvPr/>
        </p:nvSpPr>
        <p:spPr>
          <a:xfrm>
            <a:off x="6861240" y="2990520"/>
            <a:ext cx="204480" cy="332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720" rIns="45720" tIns="45000" bIns="45000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Arial"/>
                <a:ea typeface="Arial"/>
              </a:rPr>
              <a:t>8</a:t>
            </a:r>
            <a:endParaRPr/>
          </a:p>
        </p:txBody>
      </p:sp>
      <p:sp>
        <p:nvSpPr>
          <p:cNvPr id="481" name="CustomShape 15"/>
          <p:cNvSpPr/>
          <p:nvPr/>
        </p:nvSpPr>
        <p:spPr>
          <a:xfrm>
            <a:off x="7160760" y="2980440"/>
            <a:ext cx="294480" cy="332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720" rIns="45720" tIns="45000" bIns="45000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Arial"/>
                <a:ea typeface="Arial"/>
              </a:rPr>
              <a:t>…</a:t>
            </a:r>
            <a:endParaRPr/>
          </a:p>
        </p:txBody>
      </p:sp>
      <p:sp>
        <p:nvSpPr>
          <p:cNvPr id="482" name="CustomShape 16"/>
          <p:cNvSpPr/>
          <p:nvPr/>
        </p:nvSpPr>
        <p:spPr>
          <a:xfrm>
            <a:off x="5259960" y="3003120"/>
            <a:ext cx="791280" cy="3322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720" rIns="45720" tIns="45000" bIns="45000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Arial"/>
                <a:ea typeface="Arial"/>
              </a:rPr>
              <a:t>Counts:</a:t>
            </a:r>
            <a:endParaRPr/>
          </a:p>
        </p:txBody>
      </p:sp>
    </p:spTree>
  </p:cSld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CustomShape 1"/>
          <p:cNvSpPr/>
          <p:nvPr/>
        </p:nvSpPr>
        <p:spPr>
          <a:xfrm>
            <a:off x="288000" y="299880"/>
            <a:ext cx="8566920" cy="3798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2500" strike="noStrike">
                <a:solidFill>
                  <a:srgbClr val="00549f"/>
                </a:solidFill>
                <a:latin typeface="Arial"/>
                <a:ea typeface="Arial"/>
              </a:rPr>
              <a:t>Peak Calling</a:t>
            </a:r>
            <a:endParaRPr/>
          </a:p>
        </p:txBody>
      </p:sp>
      <p:sp>
        <p:nvSpPr>
          <p:cNvPr id="484" name="CustomShape 2"/>
          <p:cNvSpPr/>
          <p:nvPr/>
        </p:nvSpPr>
        <p:spPr>
          <a:xfrm>
            <a:off x="365760" y="1424160"/>
            <a:ext cx="8137440" cy="378504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b="1" lang="en-US" sz="2200" strike="noStrike">
                <a:solidFill>
                  <a:srgbClr val="000000"/>
                </a:solidFill>
                <a:latin typeface="Arial"/>
                <a:ea typeface="Arial"/>
              </a:rPr>
              <a:t>Problems: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en-US" sz="2200" strike="noStrike">
                <a:solidFill>
                  <a:srgbClr val="000000"/>
                </a:solidFill>
                <a:latin typeface="Arial"/>
                <a:ea typeface="Arial"/>
              </a:rPr>
              <a:t>Which window size/offset to use?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en-US" sz="2200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n-US" sz="2200" strike="noStrike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en-US" sz="2200" strike="noStrike">
                <a:solidFill>
                  <a:srgbClr val="000000"/>
                </a:solidFill>
                <a:latin typeface="Arial"/>
                <a:ea typeface="Arial"/>
              </a:rPr>
              <a:t>Distinct proteins have distinct peak sizes.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en-US" sz="2200" strike="noStrike">
                <a:solidFill>
                  <a:srgbClr val="000000"/>
                </a:solidFill>
                <a:latin typeface="Arial"/>
                <a:ea typeface="Arial"/>
              </a:rPr>
              <a:t>Proper quantification of read counts require several further steps:</a:t>
            </a:r>
            <a:endParaRPr/>
          </a:p>
          <a:p>
            <a:pPr lvl="1"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200" strike="noStrike">
                <a:solidFill>
                  <a:srgbClr val="000000"/>
                </a:solidFill>
                <a:latin typeface="Arial"/>
                <a:ea typeface="Arial"/>
              </a:rPr>
              <a:t>Fragment size estimation.</a:t>
            </a:r>
            <a:endParaRPr/>
          </a:p>
          <a:p>
            <a:pPr lvl="1"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200" strike="noStrike">
                <a:solidFill>
                  <a:srgbClr val="000000"/>
                </a:solidFill>
                <a:latin typeface="Arial"/>
                <a:ea typeface="Arial"/>
              </a:rPr>
              <a:t>CG bias correction.</a:t>
            </a:r>
            <a:endParaRPr/>
          </a:p>
          <a:p>
            <a:pPr lvl="1"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2200" strike="noStrike">
                <a:solidFill>
                  <a:srgbClr val="000000"/>
                </a:solidFill>
                <a:latin typeface="Arial"/>
                <a:ea typeface="Arial"/>
              </a:rPr>
              <a:t>Mappability.</a:t>
            </a:r>
            <a:endParaRPr/>
          </a:p>
        </p:txBody>
      </p:sp>
    </p:spTree>
  </p:cSld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MACS Peak Caller</a:t>
            </a:r>
            <a:endParaRPr/>
          </a:p>
        </p:txBody>
      </p:sp>
      <p:sp>
        <p:nvSpPr>
          <p:cNvPr id="486" name="CustomShape 2"/>
          <p:cNvSpPr/>
          <p:nvPr/>
        </p:nvSpPr>
        <p:spPr>
          <a:xfrm>
            <a:off x="252000" y="701280"/>
            <a:ext cx="867132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Model-based Analysis for ChIP-seq.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Two important steps: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1" lang="en-US" sz="2600" strike="noStrike">
                <a:solidFill>
                  <a:srgbClr val="000000"/>
                </a:solidFill>
                <a:latin typeface="Arial"/>
                <a:ea typeface="Arial"/>
              </a:rPr>
              <a:t>1. </a:t>
            </a: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MACS empirically models the shift size of ChIP-seq reads, and uses it to improve the spatial resolution of inferred TF binding sites.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b="1" lang="en-US" sz="2600" strike="noStrike">
                <a:solidFill>
                  <a:srgbClr val="000000"/>
                </a:solidFill>
                <a:latin typeface="Arial"/>
                <a:ea typeface="Arial"/>
              </a:rPr>
              <a:t>2. </a:t>
            </a: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MACS estimates a dynamic background reads distribution to effectively capture local biases in the genome, allowing for more robust identifications.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More Information: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Paper: http://www.ncbi.nlm.nih.gov/pmc/articles/PMC2592715/</a:t>
            </a: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Website: http://liulab.dfci.harvard.edu/MACS/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MACS Peak Caller</a:t>
            </a:r>
            <a:endParaRPr/>
          </a:p>
        </p:txBody>
      </p:sp>
      <p:pic>
        <p:nvPicPr>
          <p:cNvPr id="488" name="" descr=""/>
          <p:cNvPicPr/>
          <p:nvPr/>
        </p:nvPicPr>
        <p:blipFill>
          <a:blip r:embed="rId1"/>
          <a:stretch/>
        </p:blipFill>
        <p:spPr>
          <a:xfrm>
            <a:off x="1812240" y="933840"/>
            <a:ext cx="5320440" cy="1188720"/>
          </a:xfrm>
          <a:prstGeom prst="rect">
            <a:avLst/>
          </a:prstGeom>
          <a:ln>
            <a:noFill/>
          </a:ln>
        </p:spPr>
      </p:pic>
      <p:sp>
        <p:nvSpPr>
          <p:cNvPr id="489" name="CustomShape 2"/>
          <p:cNvSpPr/>
          <p:nvPr/>
        </p:nvSpPr>
        <p:spPr>
          <a:xfrm>
            <a:off x="91440" y="6048000"/>
            <a:ext cx="8960400" cy="708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90" name="" descr=""/>
          <p:cNvPicPr/>
          <p:nvPr/>
        </p:nvPicPr>
        <p:blipFill>
          <a:blip r:embed="rId2"/>
          <a:stretch/>
        </p:blipFill>
        <p:spPr>
          <a:xfrm>
            <a:off x="1793160" y="2193480"/>
            <a:ext cx="5239440" cy="44787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MACS Peak Caller</a:t>
            </a:r>
            <a:endParaRPr/>
          </a:p>
        </p:txBody>
      </p:sp>
      <p:pic>
        <p:nvPicPr>
          <p:cNvPr id="492" name="Picture 3" descr=""/>
          <p:cNvPicPr/>
          <p:nvPr/>
        </p:nvPicPr>
        <p:blipFill>
          <a:blip r:embed="rId1"/>
          <a:srcRect l="0" t="0" r="1152" b="0"/>
          <a:stretch/>
        </p:blipFill>
        <p:spPr>
          <a:xfrm>
            <a:off x="1538280" y="1360800"/>
            <a:ext cx="5358240" cy="399960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57" dur="indefinite" restart="never" nodeType="tmRoot">
          <p:childTnLst>
            <p:seq>
              <p:cTn id="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Understanding Gene Regulation</a:t>
            </a:r>
            <a:endParaRPr/>
          </a:p>
        </p:txBody>
      </p:sp>
      <p:pic>
        <p:nvPicPr>
          <p:cNvPr id="251" name="" descr=""/>
          <p:cNvPicPr/>
          <p:nvPr/>
        </p:nvPicPr>
        <p:blipFill>
          <a:blip r:embed="rId1"/>
          <a:stretch/>
        </p:blipFill>
        <p:spPr>
          <a:xfrm>
            <a:off x="20160" y="860760"/>
            <a:ext cx="9142920" cy="5170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MACS Peak Caller</a:t>
            </a:r>
            <a:endParaRPr/>
          </a:p>
        </p:txBody>
      </p:sp>
      <p:pic>
        <p:nvPicPr>
          <p:cNvPr id="494" name="" descr=""/>
          <p:cNvPicPr/>
          <p:nvPr/>
        </p:nvPicPr>
        <p:blipFill>
          <a:blip r:embed="rId1"/>
          <a:stretch/>
        </p:blipFill>
        <p:spPr>
          <a:xfrm>
            <a:off x="94320" y="1464120"/>
            <a:ext cx="4476960" cy="4315320"/>
          </a:xfrm>
          <a:prstGeom prst="rect">
            <a:avLst/>
          </a:prstGeom>
          <a:ln>
            <a:noFill/>
          </a:ln>
        </p:spPr>
      </p:pic>
      <p:pic>
        <p:nvPicPr>
          <p:cNvPr id="495" name="" descr=""/>
          <p:cNvPicPr/>
          <p:nvPr/>
        </p:nvPicPr>
        <p:blipFill>
          <a:blip r:embed="rId2"/>
          <a:stretch/>
        </p:blipFill>
        <p:spPr>
          <a:xfrm>
            <a:off x="4813920" y="1429200"/>
            <a:ext cx="4273920" cy="4386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9" dur="indefinite" restart="never" nodeType="tmRoot">
          <p:childTnLst>
            <p:seq>
              <p:cTn id="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MACS Peak Caller</a:t>
            </a:r>
            <a:endParaRPr/>
          </a:p>
        </p:txBody>
      </p:sp>
      <p:sp>
        <p:nvSpPr>
          <p:cNvPr id="497" name="CustomShape 2"/>
          <p:cNvSpPr/>
          <p:nvPr/>
        </p:nvSpPr>
        <p:spPr>
          <a:xfrm>
            <a:off x="252000" y="629280"/>
            <a:ext cx="867132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Model the reads using a Poisson distribution</a:t>
            </a: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Advantage: only one parameter (</a:t>
            </a:r>
            <a:r>
              <a:rPr lang="en-US" sz="2000" strike="noStrike">
                <a:solidFill>
                  <a:srgbClr val="000000"/>
                </a:solidFill>
                <a:latin typeface="Ubuntu"/>
                <a:ea typeface="Ubuntu"/>
              </a:rPr>
              <a:t>λ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) which models both mean and variance.</a:t>
            </a: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Peaks are defined given a p-value on the Poisson model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498" name="" descr=""/>
          <p:cNvPicPr/>
          <p:nvPr/>
        </p:nvPicPr>
        <p:blipFill>
          <a:blip r:embed="rId1"/>
          <a:stretch/>
        </p:blipFill>
        <p:spPr>
          <a:xfrm>
            <a:off x="900000" y="1992600"/>
            <a:ext cx="2751120" cy="4205160"/>
          </a:xfrm>
          <a:prstGeom prst="rect">
            <a:avLst/>
          </a:prstGeom>
          <a:ln>
            <a:noFill/>
          </a:ln>
        </p:spPr>
      </p:pic>
      <p:pic>
        <p:nvPicPr>
          <p:cNvPr id="499" name="" descr=""/>
          <p:cNvPicPr/>
          <p:nvPr/>
        </p:nvPicPr>
        <p:blipFill>
          <a:blip r:embed="rId2"/>
          <a:stretch/>
        </p:blipFill>
        <p:spPr>
          <a:xfrm>
            <a:off x="4790520" y="5572080"/>
            <a:ext cx="3582360" cy="372240"/>
          </a:xfrm>
          <a:prstGeom prst="rect">
            <a:avLst/>
          </a:prstGeom>
          <a:ln>
            <a:noFill/>
          </a:ln>
        </p:spPr>
      </p:pic>
      <p:pic>
        <p:nvPicPr>
          <p:cNvPr id="500" name="Picture 3" descr=""/>
          <p:cNvPicPr/>
          <p:nvPr/>
        </p:nvPicPr>
        <p:blipFill>
          <a:blip r:embed="rId3"/>
          <a:srcRect l="0" t="0" r="1152" b="0"/>
          <a:stretch/>
        </p:blipFill>
        <p:spPr>
          <a:xfrm>
            <a:off x="5394960" y="2011680"/>
            <a:ext cx="1913400" cy="1428120"/>
          </a:xfrm>
          <a:prstGeom prst="rect">
            <a:avLst/>
          </a:prstGeom>
          <a:ln w="9360">
            <a:noFill/>
          </a:ln>
        </p:spPr>
      </p:pic>
      <p:pic>
        <p:nvPicPr>
          <p:cNvPr id="501" name="" descr=""/>
          <p:cNvPicPr/>
          <p:nvPr/>
        </p:nvPicPr>
        <p:blipFill>
          <a:blip r:embed="rId4"/>
          <a:stretch/>
        </p:blipFill>
        <p:spPr>
          <a:xfrm>
            <a:off x="5526000" y="3709440"/>
            <a:ext cx="1632240" cy="1573200"/>
          </a:xfrm>
          <a:prstGeom prst="rect">
            <a:avLst/>
          </a:prstGeom>
          <a:ln>
            <a:noFill/>
          </a:ln>
        </p:spPr>
      </p:pic>
      <p:sp>
        <p:nvSpPr>
          <p:cNvPr id="502" name="CustomShape 3"/>
          <p:cNvSpPr/>
          <p:nvPr/>
        </p:nvSpPr>
        <p:spPr>
          <a:xfrm>
            <a:off x="3474720" y="2834640"/>
            <a:ext cx="1919520" cy="36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3" name="CustomShape 4"/>
          <p:cNvSpPr/>
          <p:nvPr/>
        </p:nvSpPr>
        <p:spPr>
          <a:xfrm>
            <a:off x="3079080" y="3807000"/>
            <a:ext cx="2406600" cy="58140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4" name="CustomShape 5"/>
          <p:cNvSpPr/>
          <p:nvPr/>
        </p:nvSpPr>
        <p:spPr>
          <a:xfrm>
            <a:off x="3749040" y="5394960"/>
            <a:ext cx="1005120" cy="36504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61" dur="indefinite" restart="never" nodeType="tmRoot">
          <p:childTnLst>
            <p:seq>
              <p:cTn id="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ff3333"/>
                </a:solidFill>
                <a:latin typeface="Arial"/>
                <a:ea typeface="Arial"/>
              </a:rPr>
              <a:t>Calling Peaks</a:t>
            </a:r>
            <a:endParaRPr/>
          </a:p>
        </p:txBody>
      </p:sp>
      <p:sp>
        <p:nvSpPr>
          <p:cNvPr id="506" name="CustomShape 2"/>
          <p:cNvSpPr/>
          <p:nvPr/>
        </p:nvSpPr>
        <p:spPr>
          <a:xfrm>
            <a:off x="380520" y="701280"/>
            <a:ext cx="821124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Calling peaks using MACS: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07" name="CustomShape 3"/>
          <p:cNvSpPr/>
          <p:nvPr/>
        </p:nvSpPr>
        <p:spPr>
          <a:xfrm>
            <a:off x="110880" y="2111760"/>
            <a:ext cx="9143280" cy="81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mkdir -p pu1_peaks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cd pu1_peaks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macs14 -t ../align.sorted.rmdup.bam -n pu1 -g mm -f BAM --wig --space=20</a:t>
            </a:r>
            <a:endParaRPr/>
          </a:p>
        </p:txBody>
      </p:sp>
      <p:sp>
        <p:nvSpPr>
          <p:cNvPr id="508" name="CustomShape 4"/>
          <p:cNvSpPr/>
          <p:nvPr/>
        </p:nvSpPr>
        <p:spPr>
          <a:xfrm>
            <a:off x="182880" y="3383280"/>
            <a:ext cx="2448720" cy="81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Treatment file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(ChIP-seq aligned reads)</a:t>
            </a:r>
            <a:endParaRPr/>
          </a:p>
        </p:txBody>
      </p:sp>
      <p:sp>
        <p:nvSpPr>
          <p:cNvPr id="509" name="CustomShape 5"/>
          <p:cNvSpPr/>
          <p:nvPr/>
        </p:nvSpPr>
        <p:spPr>
          <a:xfrm>
            <a:off x="2874240" y="3391920"/>
            <a:ext cx="1239840" cy="81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Name of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experiment</a:t>
            </a:r>
            <a:endParaRPr/>
          </a:p>
        </p:txBody>
      </p:sp>
      <p:sp>
        <p:nvSpPr>
          <p:cNvPr id="510" name="CustomShape 6"/>
          <p:cNvSpPr/>
          <p:nvPr/>
        </p:nvSpPr>
        <p:spPr>
          <a:xfrm>
            <a:off x="3514320" y="4297680"/>
            <a:ext cx="2062800" cy="81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Genome (necessary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to calculate length)</a:t>
            </a:r>
            <a:endParaRPr/>
          </a:p>
        </p:txBody>
      </p:sp>
      <p:sp>
        <p:nvSpPr>
          <p:cNvPr id="511" name="CustomShape 7"/>
          <p:cNvSpPr/>
          <p:nvPr/>
        </p:nvSpPr>
        <p:spPr>
          <a:xfrm>
            <a:off x="5212080" y="3483360"/>
            <a:ext cx="2062800" cy="81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Input format</a:t>
            </a:r>
            <a:endParaRPr/>
          </a:p>
        </p:txBody>
      </p:sp>
      <p:sp>
        <p:nvSpPr>
          <p:cNvPr id="512" name="CustomShape 8"/>
          <p:cNvSpPr/>
          <p:nvPr/>
        </p:nvSpPr>
        <p:spPr>
          <a:xfrm>
            <a:off x="6217920" y="4297680"/>
            <a:ext cx="2062800" cy="81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We also want to see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the overlap signal</a:t>
            </a:r>
            <a:endParaRPr/>
          </a:p>
        </p:txBody>
      </p:sp>
      <p:sp>
        <p:nvSpPr>
          <p:cNvPr id="513" name="CustomShape 9"/>
          <p:cNvSpPr/>
          <p:nvPr/>
        </p:nvSpPr>
        <p:spPr>
          <a:xfrm>
            <a:off x="7537680" y="3391920"/>
            <a:ext cx="1514160" cy="81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Overlap signal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resolution</a:t>
            </a:r>
            <a:endParaRPr/>
          </a:p>
        </p:txBody>
      </p:sp>
      <p:sp>
        <p:nvSpPr>
          <p:cNvPr id="514" name="CustomShape 10"/>
          <p:cNvSpPr/>
          <p:nvPr/>
        </p:nvSpPr>
        <p:spPr>
          <a:xfrm flipH="1">
            <a:off x="1096560" y="2890080"/>
            <a:ext cx="90720" cy="54792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5" name="CustomShape 11"/>
          <p:cNvSpPr/>
          <p:nvPr/>
        </p:nvSpPr>
        <p:spPr>
          <a:xfrm flipH="1">
            <a:off x="3853440" y="2834640"/>
            <a:ext cx="808200" cy="78372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6" name="CustomShape 12"/>
          <p:cNvSpPr/>
          <p:nvPr/>
        </p:nvSpPr>
        <p:spPr>
          <a:xfrm flipH="1">
            <a:off x="4388400" y="2834640"/>
            <a:ext cx="1137600" cy="155376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7" name="CustomShape 13"/>
          <p:cNvSpPr/>
          <p:nvPr/>
        </p:nvSpPr>
        <p:spPr>
          <a:xfrm flipH="1">
            <a:off x="7040160" y="2835000"/>
            <a:ext cx="357840" cy="155376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8" name="CustomShape 14"/>
          <p:cNvSpPr/>
          <p:nvPr/>
        </p:nvSpPr>
        <p:spPr>
          <a:xfrm flipH="1">
            <a:off x="5942880" y="2870640"/>
            <a:ext cx="375120" cy="69480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9" name="CustomShape 15"/>
          <p:cNvSpPr/>
          <p:nvPr/>
        </p:nvSpPr>
        <p:spPr>
          <a:xfrm flipH="1">
            <a:off x="8228880" y="2871000"/>
            <a:ext cx="105120" cy="60300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63" dur="indefinite" restart="never" nodeType="tmRoot">
          <p:childTnLst>
            <p:seq>
              <p:cTn id="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ff3333"/>
                </a:solidFill>
                <a:latin typeface="Arial"/>
                <a:ea typeface="Arial"/>
              </a:rPr>
              <a:t>Visualization: The ChIP-seq signal</a:t>
            </a:r>
            <a:endParaRPr/>
          </a:p>
        </p:txBody>
      </p:sp>
      <p:sp>
        <p:nvSpPr>
          <p:cNvPr id="521" name="CustomShape 2"/>
          <p:cNvSpPr/>
          <p:nvPr/>
        </p:nvSpPr>
        <p:spPr>
          <a:xfrm>
            <a:off x="380520" y="701280"/>
            <a:ext cx="821124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MACS generates the signal as a wiggle (wig) file.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Converting signal in wig format to compressed bigwig (bw) format to visualize it: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22" name="CustomShape 3"/>
          <p:cNvSpPr/>
          <p:nvPr/>
        </p:nvSpPr>
        <p:spPr>
          <a:xfrm>
            <a:off x="570960" y="3479760"/>
            <a:ext cx="8408880" cy="123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cd pu1_MACS_wiggle/treat/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gunzip pu1_treat_afterfiting_chr19.wig.gz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fetchChromSizes mm9 &gt; mm9.chrom.sizes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wigToBigWig pu1_treat_afterfiting_chr19.wig mm9.chrom.sizes pu1.bw</a:t>
            </a:r>
            <a:endParaRPr/>
          </a:p>
        </p:txBody>
      </p:sp>
    </p:spTree>
  </p:cSld>
  <p:timing>
    <p:tnLst>
      <p:par>
        <p:cTn id="65" dur="indefinite" restart="never" nodeType="tmRoot">
          <p:childTnLst>
            <p:seq>
              <p:cTn id="6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ff3333"/>
                </a:solidFill>
                <a:latin typeface="Arial"/>
                <a:ea typeface="Arial"/>
              </a:rPr>
              <a:t>Visualization: PU.1 Peaks and Signal</a:t>
            </a:r>
            <a:endParaRPr/>
          </a:p>
        </p:txBody>
      </p:sp>
      <p:pic>
        <p:nvPicPr>
          <p:cNvPr id="524" name="" descr=""/>
          <p:cNvPicPr/>
          <p:nvPr/>
        </p:nvPicPr>
        <p:blipFill>
          <a:blip r:embed="rId1"/>
          <a:stretch/>
        </p:blipFill>
        <p:spPr>
          <a:xfrm>
            <a:off x="9720" y="1037520"/>
            <a:ext cx="9143280" cy="4805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7" dur="indefinite" restart="never" nodeType="tmRoot">
          <p:childTnLst>
            <p:seq>
              <p:cTn id="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BED File: Storing genomic regions</a:t>
            </a:r>
            <a:endParaRPr/>
          </a:p>
        </p:txBody>
      </p:sp>
      <p:sp>
        <p:nvSpPr>
          <p:cNvPr id="526" name="CustomShape 2"/>
          <p:cNvSpPr/>
          <p:nvPr/>
        </p:nvSpPr>
        <p:spPr>
          <a:xfrm>
            <a:off x="251640" y="6237360"/>
            <a:ext cx="8808840" cy="502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27" name="CustomShape 3"/>
          <p:cNvSpPr/>
          <p:nvPr/>
        </p:nvSpPr>
        <p:spPr>
          <a:xfrm>
            <a:off x="313200" y="1011600"/>
            <a:ext cx="8228520" cy="4936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2200" strike="noStrike">
                <a:solidFill>
                  <a:srgbClr val="000000"/>
                </a:solidFill>
                <a:latin typeface="Arial"/>
                <a:ea typeface="DejaVu Sans"/>
              </a:rPr>
              <a:t>- WIG: Text-based tab-delimited file to store genomic signals.</a:t>
            </a:r>
            <a:r>
              <a:rPr lang="en-US" sz="2600" strike="noStrike">
                <a:solidFill>
                  <a:srgbClr val="000000"/>
                </a:solidFill>
                <a:latin typeface="Gill Sans MT"/>
                <a:ea typeface="DejaVu Sans"/>
              </a:rPr>
              <a:t> </a:t>
            </a:r>
            <a:endParaRPr/>
          </a:p>
          <a:p>
            <a:r>
              <a:rPr lang="en-US" sz="2600" strike="noStrike">
                <a:solidFill>
                  <a:srgbClr val="000000"/>
                </a:solidFill>
                <a:latin typeface="Gill Sans MT"/>
                <a:ea typeface="DejaVu Sans"/>
              </a:rPr>
              <a:t>- </a:t>
            </a:r>
            <a:r>
              <a:rPr lang="en-US" sz="2200" strike="noStrike">
                <a:solidFill>
                  <a:srgbClr val="000000"/>
                </a:solidFill>
                <a:latin typeface="Gill Sans MT"/>
                <a:ea typeface="DejaVu Sans"/>
              </a:rPr>
              <a:t>Fields: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200" strike="noStrike">
                <a:solidFill>
                  <a:srgbClr val="000000"/>
                </a:solidFill>
                <a:latin typeface="Gill Sans MT"/>
                <a:ea typeface="DejaVu Sans"/>
              </a:rPr>
              <a:t>- Example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28" name="CustomShape 4"/>
          <p:cNvSpPr/>
          <p:nvPr/>
        </p:nvSpPr>
        <p:spPr>
          <a:xfrm>
            <a:off x="503640" y="1845000"/>
            <a:ext cx="8368200" cy="211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trike="noStrike">
                <a:solidFill>
                  <a:srgbClr val="000000"/>
                </a:solidFill>
                <a:latin typeface="Gill Sans MT"/>
                <a:ea typeface="DejaVu Sans"/>
              </a:rPr>
              <a:t>1. chrom</a:t>
            </a:r>
            <a:r>
              <a:rPr lang="en-US" strike="noStrike">
                <a:solidFill>
                  <a:srgbClr val="000000"/>
                </a:solidFill>
                <a:latin typeface="Gill Sans MT"/>
                <a:ea typeface="DejaVu Sans"/>
              </a:rPr>
              <a:t>: The name of the chromosome.</a:t>
            </a:r>
            <a:endParaRPr/>
          </a:p>
          <a:p>
            <a:pPr>
              <a:lnSpc>
                <a:spcPct val="100000"/>
              </a:lnSpc>
            </a:pPr>
            <a:r>
              <a:rPr b="1" lang="en-US" strike="noStrike">
                <a:solidFill>
                  <a:srgbClr val="000000"/>
                </a:solidFill>
                <a:latin typeface="Gill Sans MT"/>
                <a:ea typeface="DejaVu Sans"/>
              </a:rPr>
              <a:t>2. chromStart</a:t>
            </a:r>
            <a:r>
              <a:rPr lang="en-US" strike="noStrike">
                <a:solidFill>
                  <a:srgbClr val="000000"/>
                </a:solidFill>
                <a:latin typeface="Gill Sans MT"/>
                <a:ea typeface="DejaVu Sans"/>
              </a:rPr>
              <a:t>: The starting position of the coordinate (start = 0).</a:t>
            </a:r>
            <a:endParaRPr/>
          </a:p>
          <a:p>
            <a:pPr>
              <a:lnSpc>
                <a:spcPct val="100000"/>
              </a:lnSpc>
            </a:pPr>
            <a:r>
              <a:rPr b="1" lang="en-US" strike="noStrike">
                <a:solidFill>
                  <a:srgbClr val="000000"/>
                </a:solidFill>
                <a:latin typeface="Gill Sans MT"/>
                <a:ea typeface="DejaVu Sans"/>
              </a:rPr>
              <a:t>3. chromEnd</a:t>
            </a:r>
            <a:r>
              <a:rPr lang="en-US" strike="noStrike">
                <a:solidFill>
                  <a:srgbClr val="000000"/>
                </a:solidFill>
                <a:latin typeface="Gill Sans MT"/>
                <a:ea typeface="DejaVu Sans"/>
              </a:rPr>
              <a:t>: The ending position of the coordinate (outside interval).</a:t>
            </a:r>
            <a:endParaRPr/>
          </a:p>
          <a:p>
            <a:pPr>
              <a:lnSpc>
                <a:spcPct val="100000"/>
              </a:lnSpc>
            </a:pPr>
            <a:r>
              <a:rPr b="1" lang="en-US" strike="noStrike">
                <a:solidFill>
                  <a:srgbClr val="000000"/>
                </a:solidFill>
                <a:latin typeface="Gill Sans MT"/>
                <a:ea typeface="DejaVu Sans"/>
              </a:rPr>
              <a:t>4. name</a:t>
            </a:r>
            <a:r>
              <a:rPr lang="en-US" strike="noStrike">
                <a:solidFill>
                  <a:srgbClr val="000000"/>
                </a:solidFill>
                <a:latin typeface="Gill Sans MT"/>
                <a:ea typeface="DejaVu Sans"/>
              </a:rPr>
              <a:t>: Label of the coordinate.</a:t>
            </a:r>
            <a:endParaRPr/>
          </a:p>
          <a:p>
            <a:pPr>
              <a:lnSpc>
                <a:spcPct val="100000"/>
              </a:lnSpc>
            </a:pPr>
            <a:r>
              <a:rPr b="1" lang="en-US" strike="noStrike">
                <a:solidFill>
                  <a:srgbClr val="000000"/>
                </a:solidFill>
                <a:latin typeface="Gill Sans MT"/>
                <a:ea typeface="DejaVu Sans"/>
              </a:rPr>
              <a:t>5. score</a:t>
            </a:r>
            <a:r>
              <a:rPr lang="en-US" strike="noStrike">
                <a:solidFill>
                  <a:srgbClr val="000000"/>
                </a:solidFill>
                <a:latin typeface="Gill Sans MT"/>
                <a:ea typeface="DejaVu Sans"/>
              </a:rPr>
              <a:t>: A score between 0 and 1000.</a:t>
            </a:r>
            <a:endParaRPr/>
          </a:p>
          <a:p>
            <a:pPr>
              <a:lnSpc>
                <a:spcPct val="100000"/>
              </a:lnSpc>
            </a:pPr>
            <a:r>
              <a:rPr b="1" lang="en-US" strike="noStrike">
                <a:solidFill>
                  <a:srgbClr val="000000"/>
                </a:solidFill>
                <a:latin typeface="Gill Sans MT"/>
                <a:ea typeface="DejaVu Sans"/>
              </a:rPr>
              <a:t>6. strand</a:t>
            </a:r>
            <a:r>
              <a:rPr lang="en-US" strike="noStrike">
                <a:solidFill>
                  <a:srgbClr val="000000"/>
                </a:solidFill>
                <a:latin typeface="Gill Sans MT"/>
                <a:ea typeface="DejaVu Sans"/>
              </a:rPr>
              <a:t>: Either ‘+’ or ‘-’.</a:t>
            </a:r>
            <a:endParaRPr/>
          </a:p>
        </p:txBody>
      </p:sp>
      <p:sp>
        <p:nvSpPr>
          <p:cNvPr id="529" name="CustomShape 5"/>
          <p:cNvSpPr/>
          <p:nvPr/>
        </p:nvSpPr>
        <p:spPr>
          <a:xfrm>
            <a:off x="661320" y="4857120"/>
            <a:ext cx="4980960" cy="1186920"/>
          </a:xfrm>
          <a:prstGeom prst="rect">
            <a:avLst/>
          </a:prstGeom>
          <a:noFill/>
          <a:ln w="19080">
            <a:solidFill>
              <a:srgbClr val="00206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DejaVu Sans"/>
              </a:rPr>
              <a:t>chr1  140000  140100  read1  160  +</a:t>
            </a:r>
            <a:endParaRPr/>
          </a:p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DejaVu Sans"/>
              </a:rPr>
              <a:t>chr1  140200  140300  read2  200  –</a:t>
            </a:r>
            <a:endParaRPr/>
          </a:p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DejaVu Sans"/>
              </a:rPr>
              <a:t>chr1  140400  140500  read3  250  +</a:t>
            </a:r>
            <a:endParaRPr/>
          </a:p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Courier New"/>
                <a:ea typeface="DejaVu Sans"/>
              </a:rPr>
              <a:t>chr1  141000  141100  read4  400  –</a:t>
            </a:r>
            <a:endParaRPr/>
          </a:p>
        </p:txBody>
      </p:sp>
    </p:spTree>
  </p:cSld>
  <p:timing>
    <p:tnLst>
      <p:par>
        <p:cTn id="69" dur="indefinite" restart="never" nodeType="tmRoot">
          <p:childTnLst>
            <p:seq>
              <p:cTn id="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WIG &amp; BIGWIG Files: Storing genomic signal</a:t>
            </a:r>
            <a:endParaRPr/>
          </a:p>
        </p:txBody>
      </p:sp>
      <p:sp>
        <p:nvSpPr>
          <p:cNvPr id="531" name="CustomShape 2"/>
          <p:cNvSpPr/>
          <p:nvPr/>
        </p:nvSpPr>
        <p:spPr>
          <a:xfrm>
            <a:off x="276480" y="2490480"/>
            <a:ext cx="2740320" cy="1155240"/>
          </a:xfrm>
          <a:prstGeom prst="rect">
            <a:avLst/>
          </a:prstGeom>
          <a:noFill/>
          <a:ln w="19080">
            <a:solidFill>
              <a:srgbClr val="00206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variableStep</a:t>
            </a: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 </a:t>
            </a:r>
            <a:r>
              <a:rPr b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chrom=</a:t>
            </a: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chr1</a:t>
            </a: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140000 30.5</a:t>
            </a:r>
            <a:endParaRPr/>
          </a:p>
          <a:p>
            <a:pPr>
              <a:lnSpc>
                <a:spcPct val="100000"/>
              </a:lnSpc>
            </a:pP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140100</a:t>
            </a: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 </a:t>
            </a: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25.1</a:t>
            </a:r>
            <a:endParaRPr/>
          </a:p>
          <a:p>
            <a:pPr>
              <a:lnSpc>
                <a:spcPct val="100000"/>
              </a:lnSpc>
            </a:pP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141200 14</a:t>
            </a:r>
            <a:endParaRPr/>
          </a:p>
          <a:p>
            <a:pPr>
              <a:lnSpc>
                <a:spcPct val="100000"/>
              </a:lnSpc>
            </a:pP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142000</a:t>
            </a: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 </a:t>
            </a: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-32.8</a:t>
            </a:r>
            <a:endParaRPr/>
          </a:p>
        </p:txBody>
      </p:sp>
      <p:sp>
        <p:nvSpPr>
          <p:cNvPr id="532" name="CustomShape 3"/>
          <p:cNvSpPr/>
          <p:nvPr/>
        </p:nvSpPr>
        <p:spPr>
          <a:xfrm>
            <a:off x="3834720" y="2490480"/>
            <a:ext cx="4660560" cy="1155240"/>
          </a:xfrm>
          <a:prstGeom prst="rect">
            <a:avLst/>
          </a:prstGeom>
          <a:noFill/>
          <a:ln w="19080">
            <a:solidFill>
              <a:srgbClr val="00206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fixedStep</a:t>
            </a: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 </a:t>
            </a:r>
            <a:r>
              <a:rPr b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chrom=</a:t>
            </a: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chr1</a:t>
            </a: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 </a:t>
            </a:r>
            <a:r>
              <a:rPr b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start=</a:t>
            </a: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140000</a:t>
            </a:r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 </a:t>
            </a:r>
            <a:r>
              <a:rPr b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step=</a:t>
            </a: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100</a:t>
            </a:r>
            <a:endParaRPr/>
          </a:p>
          <a:p>
            <a:pPr>
              <a:lnSpc>
                <a:spcPct val="100000"/>
              </a:lnSpc>
            </a:pP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30.5</a:t>
            </a:r>
            <a:endParaRPr/>
          </a:p>
          <a:p>
            <a:pPr>
              <a:lnSpc>
                <a:spcPct val="100000"/>
              </a:lnSpc>
            </a:pP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25.1</a:t>
            </a:r>
            <a:endParaRPr/>
          </a:p>
          <a:p>
            <a:pPr>
              <a:lnSpc>
                <a:spcPct val="100000"/>
              </a:lnSpc>
            </a:pP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14</a:t>
            </a:r>
            <a:endParaRPr/>
          </a:p>
          <a:p>
            <a:pPr>
              <a:lnSpc>
                <a:spcPct val="100000"/>
              </a:lnSpc>
            </a:pPr>
            <a:r>
              <a:rPr i="1"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-32.8</a:t>
            </a:r>
            <a:endParaRPr/>
          </a:p>
        </p:txBody>
      </p:sp>
      <p:sp>
        <p:nvSpPr>
          <p:cNvPr id="533" name="CustomShape 4"/>
          <p:cNvSpPr/>
          <p:nvPr/>
        </p:nvSpPr>
        <p:spPr>
          <a:xfrm>
            <a:off x="380520" y="1061280"/>
            <a:ext cx="8211240" cy="76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lang="en-US" sz="2200" strike="noStrike">
                <a:solidFill>
                  <a:srgbClr val="000000"/>
                </a:solidFill>
                <a:latin typeface="Arial"/>
                <a:ea typeface="DejaVu Sans"/>
              </a:rPr>
              <a:t>- WIG: Text-based tab-delimited file to store genomic signals.</a:t>
            </a:r>
            <a:endParaRPr/>
          </a:p>
          <a:p>
            <a:pPr>
              <a:lnSpc>
                <a:spcPct val="100000"/>
              </a:lnSpc>
            </a:pPr>
            <a:r>
              <a:rPr lang="en-US" sz="2200" strike="noStrike">
                <a:solidFill>
                  <a:srgbClr val="000000"/>
                </a:solidFill>
                <a:latin typeface="Arial"/>
                <a:ea typeface="Arial"/>
              </a:rPr>
              <a:t>- Variable Step                     - Fixed Step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534" name="CustomShape 5"/>
          <p:cNvSpPr/>
          <p:nvPr/>
        </p:nvSpPr>
        <p:spPr>
          <a:xfrm>
            <a:off x="182880" y="3954600"/>
            <a:ext cx="1188000" cy="55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Genomic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Coordinate</a:t>
            </a:r>
            <a:endParaRPr/>
          </a:p>
        </p:txBody>
      </p:sp>
      <p:sp>
        <p:nvSpPr>
          <p:cNvPr id="535" name="CustomShape 6"/>
          <p:cNvSpPr/>
          <p:nvPr/>
        </p:nvSpPr>
        <p:spPr>
          <a:xfrm>
            <a:off x="659520" y="3588840"/>
            <a:ext cx="90720" cy="45648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6" name="CustomShape 7"/>
          <p:cNvSpPr/>
          <p:nvPr/>
        </p:nvSpPr>
        <p:spPr>
          <a:xfrm>
            <a:off x="1620000" y="4046040"/>
            <a:ext cx="756720" cy="36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Signal</a:t>
            </a:r>
            <a:endParaRPr/>
          </a:p>
        </p:txBody>
      </p:sp>
      <p:sp>
        <p:nvSpPr>
          <p:cNvPr id="537" name="CustomShape 8"/>
          <p:cNvSpPr/>
          <p:nvPr/>
        </p:nvSpPr>
        <p:spPr>
          <a:xfrm>
            <a:off x="3818880" y="4046040"/>
            <a:ext cx="756720" cy="36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Signal</a:t>
            </a:r>
            <a:endParaRPr/>
          </a:p>
        </p:txBody>
      </p:sp>
      <p:sp>
        <p:nvSpPr>
          <p:cNvPr id="538" name="CustomShape 9"/>
          <p:cNvSpPr/>
          <p:nvPr/>
        </p:nvSpPr>
        <p:spPr>
          <a:xfrm>
            <a:off x="365760" y="1888560"/>
            <a:ext cx="1188000" cy="55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Header</a:t>
            </a:r>
            <a:endParaRPr/>
          </a:p>
        </p:txBody>
      </p:sp>
      <p:sp>
        <p:nvSpPr>
          <p:cNvPr id="539" name="CustomShape 10"/>
          <p:cNvSpPr/>
          <p:nvPr/>
        </p:nvSpPr>
        <p:spPr>
          <a:xfrm>
            <a:off x="1782720" y="1888560"/>
            <a:ext cx="1508400" cy="55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Chromosome</a:t>
            </a:r>
            <a:endParaRPr/>
          </a:p>
        </p:txBody>
      </p:sp>
      <p:sp>
        <p:nvSpPr>
          <p:cNvPr id="540" name="CustomShape 11"/>
          <p:cNvSpPr/>
          <p:nvPr/>
        </p:nvSpPr>
        <p:spPr>
          <a:xfrm>
            <a:off x="3834720" y="1891080"/>
            <a:ext cx="1188000" cy="55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Header</a:t>
            </a:r>
            <a:endParaRPr/>
          </a:p>
        </p:txBody>
      </p:sp>
      <p:sp>
        <p:nvSpPr>
          <p:cNvPr id="541" name="CustomShape 12"/>
          <p:cNvSpPr/>
          <p:nvPr/>
        </p:nvSpPr>
        <p:spPr>
          <a:xfrm>
            <a:off x="4840560" y="1891080"/>
            <a:ext cx="1508400" cy="55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Chromosome</a:t>
            </a:r>
            <a:endParaRPr/>
          </a:p>
        </p:txBody>
      </p:sp>
      <p:sp>
        <p:nvSpPr>
          <p:cNvPr id="542" name="CustomShape 13"/>
          <p:cNvSpPr/>
          <p:nvPr/>
        </p:nvSpPr>
        <p:spPr>
          <a:xfrm>
            <a:off x="6349680" y="1891080"/>
            <a:ext cx="1508400" cy="55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Initial genomic coordinate</a:t>
            </a:r>
            <a:endParaRPr/>
          </a:p>
        </p:txBody>
      </p:sp>
      <p:sp>
        <p:nvSpPr>
          <p:cNvPr id="543" name="CustomShape 14"/>
          <p:cNvSpPr/>
          <p:nvPr/>
        </p:nvSpPr>
        <p:spPr>
          <a:xfrm>
            <a:off x="8067600" y="1870200"/>
            <a:ext cx="1161360" cy="59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Increment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Arial"/>
                <a:ea typeface="DejaVu Sans"/>
              </a:rPr>
              <a:t>step</a:t>
            </a:r>
            <a:endParaRPr/>
          </a:p>
        </p:txBody>
      </p:sp>
      <p:sp>
        <p:nvSpPr>
          <p:cNvPr id="544" name="CustomShape 15"/>
          <p:cNvSpPr/>
          <p:nvPr/>
        </p:nvSpPr>
        <p:spPr>
          <a:xfrm>
            <a:off x="1608840" y="3589200"/>
            <a:ext cx="402120" cy="52488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5" name="CustomShape 16"/>
          <p:cNvSpPr/>
          <p:nvPr/>
        </p:nvSpPr>
        <p:spPr>
          <a:xfrm>
            <a:off x="4128840" y="3589560"/>
            <a:ext cx="76680" cy="52488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6" name="CustomShape 17"/>
          <p:cNvSpPr/>
          <p:nvPr/>
        </p:nvSpPr>
        <p:spPr>
          <a:xfrm flipV="1">
            <a:off x="640080" y="2193840"/>
            <a:ext cx="76680" cy="36504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7" name="CustomShape 18"/>
          <p:cNvSpPr/>
          <p:nvPr/>
        </p:nvSpPr>
        <p:spPr>
          <a:xfrm flipV="1">
            <a:off x="1984320" y="2190600"/>
            <a:ext cx="209520" cy="36504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8" name="CustomShape 19"/>
          <p:cNvSpPr/>
          <p:nvPr/>
        </p:nvSpPr>
        <p:spPr>
          <a:xfrm flipV="1">
            <a:off x="4216680" y="2193480"/>
            <a:ext cx="80280" cy="39780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9" name="CustomShape 20"/>
          <p:cNvSpPr/>
          <p:nvPr/>
        </p:nvSpPr>
        <p:spPr>
          <a:xfrm flipV="1">
            <a:off x="5201280" y="2180520"/>
            <a:ext cx="80280" cy="39780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0" name="CustomShape 21"/>
          <p:cNvSpPr/>
          <p:nvPr/>
        </p:nvSpPr>
        <p:spPr>
          <a:xfrm flipV="1">
            <a:off x="6293880" y="2376360"/>
            <a:ext cx="197640" cy="20196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1" name="CustomShape 22"/>
          <p:cNvSpPr/>
          <p:nvPr/>
        </p:nvSpPr>
        <p:spPr>
          <a:xfrm flipV="1">
            <a:off x="7769880" y="2284920"/>
            <a:ext cx="367560" cy="293400"/>
          </a:xfrm>
          <a:prstGeom prst="straightConnector1">
            <a:avLst/>
          </a:prstGeom>
          <a:noFill/>
          <a:ln w="19080">
            <a:solidFill>
              <a:schemeClr val="tx1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2" name="CustomShape 23"/>
          <p:cNvSpPr/>
          <p:nvPr/>
        </p:nvSpPr>
        <p:spPr>
          <a:xfrm>
            <a:off x="380520" y="4913280"/>
            <a:ext cx="8211240" cy="76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lang="en-US" sz="2200" strike="noStrike">
                <a:solidFill>
                  <a:srgbClr val="000000"/>
                </a:solidFill>
                <a:latin typeface="Arial"/>
                <a:ea typeface="DejaVu Sans"/>
              </a:rPr>
              <a:t>- BIGWIG: Binary compression of WIG file</a:t>
            </a:r>
            <a:endParaRPr/>
          </a:p>
          <a:p>
            <a:pPr>
              <a:lnSpc>
                <a:spcPct val="100000"/>
              </a:lnSpc>
            </a:pPr>
            <a:r>
              <a:rPr lang="en-US" sz="2200" strike="noStrike">
                <a:solidFill>
                  <a:srgbClr val="000000"/>
                </a:solidFill>
                <a:latin typeface="Arial"/>
                <a:ea typeface="Arial"/>
              </a:rPr>
              <a:t>- Similar to SAM/BAM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71" dur="indefinite" restart="never" nodeType="tmRoot">
          <p:childTnLst>
            <p:seq>
              <p:cTn id="7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CustomShape 1"/>
          <p:cNvSpPr/>
          <p:nvPr/>
        </p:nvSpPr>
        <p:spPr>
          <a:xfrm>
            <a:off x="91440" y="3291840"/>
            <a:ext cx="8965800" cy="537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ctr"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DNA Motif Analysis</a:t>
            </a:r>
            <a:endParaRPr/>
          </a:p>
        </p:txBody>
      </p:sp>
    </p:spTree>
  </p:cSld>
  <p:timing>
    <p:tnLst>
      <p:par>
        <p:cTn id="73" dur="indefinite" restart="never" nodeType="tmRoot">
          <p:childTnLst>
            <p:seq>
              <p:cTn id="7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CustomShape 1"/>
          <p:cNvSpPr/>
          <p:nvPr/>
        </p:nvSpPr>
        <p:spPr>
          <a:xfrm>
            <a:off x="288000" y="0"/>
            <a:ext cx="8566920" cy="744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Motif Search </a:t>
            </a:r>
            <a:endParaRPr/>
          </a:p>
        </p:txBody>
      </p:sp>
      <p:pic>
        <p:nvPicPr>
          <p:cNvPr id="555" name="image6.png" descr=""/>
          <p:cNvPicPr/>
          <p:nvPr/>
        </p:nvPicPr>
        <p:blipFill>
          <a:blip r:embed="rId1"/>
          <a:stretch/>
        </p:blipFill>
        <p:spPr>
          <a:xfrm>
            <a:off x="1321200" y="2597760"/>
            <a:ext cx="5687640" cy="3525840"/>
          </a:xfrm>
          <a:prstGeom prst="rect">
            <a:avLst/>
          </a:prstGeom>
          <a:ln w="12600">
            <a:noFill/>
          </a:ln>
        </p:spPr>
      </p:pic>
      <p:pic>
        <p:nvPicPr>
          <p:cNvPr id="556" name="image8.png" descr=""/>
          <p:cNvPicPr/>
          <p:nvPr/>
        </p:nvPicPr>
        <p:blipFill>
          <a:blip r:embed="rId2"/>
          <a:stretch/>
        </p:blipFill>
        <p:spPr>
          <a:xfrm>
            <a:off x="6600600" y="999720"/>
            <a:ext cx="1827720" cy="770400"/>
          </a:xfrm>
          <a:prstGeom prst="rect">
            <a:avLst/>
          </a:prstGeom>
          <a:ln w="12600">
            <a:noFill/>
          </a:ln>
        </p:spPr>
      </p:pic>
      <p:pic>
        <p:nvPicPr>
          <p:cNvPr id="557" name="image8.png" descr=""/>
          <p:cNvPicPr/>
          <p:nvPr/>
        </p:nvPicPr>
        <p:blipFill>
          <a:blip r:embed="rId3"/>
          <a:stretch/>
        </p:blipFill>
        <p:spPr>
          <a:xfrm>
            <a:off x="1321200" y="966600"/>
            <a:ext cx="2056320" cy="770400"/>
          </a:xfrm>
          <a:prstGeom prst="rect">
            <a:avLst/>
          </a:prstGeom>
          <a:ln w="12600">
            <a:noFill/>
          </a:ln>
        </p:spPr>
      </p:pic>
      <p:sp>
        <p:nvSpPr>
          <p:cNvPr id="558" name="CustomShape 2"/>
          <p:cNvSpPr/>
          <p:nvPr/>
        </p:nvSpPr>
        <p:spPr>
          <a:xfrm>
            <a:off x="1518120" y="1647360"/>
            <a:ext cx="7878960" cy="454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000000"/>
                </a:solidFill>
                <a:latin typeface="Courier New"/>
                <a:ea typeface="Courier New"/>
              </a:rPr>
              <a:t>TATCTTTGGAAGTGAAACTACTATCCTGAAACTCGAA</a:t>
            </a:r>
            <a:endParaRPr/>
          </a:p>
        </p:txBody>
      </p:sp>
      <p:sp>
        <p:nvSpPr>
          <p:cNvPr id="559" name="CustomShape 3"/>
          <p:cNvSpPr/>
          <p:nvPr/>
        </p:nvSpPr>
        <p:spPr>
          <a:xfrm>
            <a:off x="185760" y="1206720"/>
            <a:ext cx="1362960" cy="3632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b="1" lang="en-US" strike="noStrike">
                <a:solidFill>
                  <a:srgbClr val="000000"/>
                </a:solidFill>
                <a:latin typeface="Times New Roman"/>
                <a:ea typeface="Times New Roman"/>
              </a:rPr>
              <a:t>PU.1 PWM</a:t>
            </a:r>
            <a:endParaRPr/>
          </a:p>
        </p:txBody>
      </p:sp>
      <p:sp>
        <p:nvSpPr>
          <p:cNvPr id="560" name="CustomShape 4"/>
          <p:cNvSpPr/>
          <p:nvPr/>
        </p:nvSpPr>
        <p:spPr>
          <a:xfrm>
            <a:off x="565200" y="1676160"/>
            <a:ext cx="1011240" cy="3632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b="1" lang="en-US" strike="noStrike">
                <a:solidFill>
                  <a:srgbClr val="000000"/>
                </a:solidFill>
                <a:latin typeface="Times New Roman"/>
                <a:ea typeface="Times New Roman"/>
              </a:rPr>
              <a:t>Genome</a:t>
            </a:r>
            <a:endParaRPr/>
          </a:p>
        </p:txBody>
      </p:sp>
      <p:sp>
        <p:nvSpPr>
          <p:cNvPr id="561" name="CustomShape 5"/>
          <p:cNvSpPr/>
          <p:nvPr/>
        </p:nvSpPr>
        <p:spPr>
          <a:xfrm>
            <a:off x="2492640" y="2088000"/>
            <a:ext cx="388440" cy="454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Times New Roman"/>
                <a:ea typeface="Times New Roman"/>
              </a:rPr>
              <a:t>…</a:t>
            </a:r>
            <a:endParaRPr/>
          </a:p>
        </p:txBody>
      </p:sp>
      <p:sp>
        <p:nvSpPr>
          <p:cNvPr id="562" name="CustomShape 6"/>
          <p:cNvSpPr/>
          <p:nvPr/>
        </p:nvSpPr>
        <p:spPr>
          <a:xfrm>
            <a:off x="1287000" y="2050920"/>
            <a:ext cx="718920" cy="303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00000"/>
                </a:solidFill>
                <a:latin typeface="Times New Roman"/>
                <a:ea typeface="Times New Roman"/>
              </a:rPr>
              <a:t>10.06</a:t>
            </a:r>
            <a:endParaRPr/>
          </a:p>
        </p:txBody>
      </p:sp>
      <p:sp>
        <p:nvSpPr>
          <p:cNvPr id="563" name="Line 7"/>
          <p:cNvSpPr/>
          <p:nvPr/>
        </p:nvSpPr>
        <p:spPr>
          <a:xfrm flipV="1">
            <a:off x="1592280" y="2007360"/>
            <a:ext cx="80640" cy="13464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sp>
        <p:nvSpPr>
          <p:cNvPr id="564" name="Line 8"/>
          <p:cNvSpPr/>
          <p:nvPr/>
        </p:nvSpPr>
        <p:spPr>
          <a:xfrm flipV="1">
            <a:off x="1686600" y="3750120"/>
            <a:ext cx="5587920" cy="13320"/>
          </a:xfrm>
          <a:prstGeom prst="line">
            <a:avLst/>
          </a:prstGeom>
          <a:ln cap="rnd" w="15840">
            <a:solidFill>
              <a:srgbClr val="000000"/>
            </a:solidFill>
            <a:custDash>
              <a:ds d="400000" sp="300000"/>
            </a:custDash>
            <a:round/>
            <a:tailEnd len="med" type="triangle" w="med"/>
          </a:ln>
        </p:spPr>
      </p:sp>
      <p:sp>
        <p:nvSpPr>
          <p:cNvPr id="565" name="CustomShape 9"/>
          <p:cNvSpPr/>
          <p:nvPr/>
        </p:nvSpPr>
        <p:spPr>
          <a:xfrm>
            <a:off x="7283520" y="3565800"/>
            <a:ext cx="1655280" cy="364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lang="en-US" strike="noStrike">
                <a:solidFill>
                  <a:srgbClr val="000000"/>
                </a:solidFill>
                <a:latin typeface="Times New Roman"/>
                <a:ea typeface="Times New Roman"/>
              </a:rPr>
              <a:t>FDR = 1 </a:t>
            </a:r>
            <a:r>
              <a:rPr lang="en-US" sz="1000" strike="noStrike">
                <a:solidFill>
                  <a:srgbClr val="000000"/>
                </a:solidFill>
                <a:latin typeface="Times New Roman"/>
                <a:ea typeface="Times New Roman"/>
              </a:rPr>
              <a:t>x</a:t>
            </a:r>
            <a:r>
              <a:rPr lang="en-US" strike="noStrike">
                <a:solidFill>
                  <a:srgbClr val="000000"/>
                </a:solidFill>
                <a:latin typeface="Times New Roman"/>
                <a:ea typeface="Times New Roman"/>
              </a:rPr>
              <a:t> 10</a:t>
            </a:r>
            <a:r>
              <a:rPr lang="en-US" strike="noStrike" baseline="30000">
                <a:solidFill>
                  <a:srgbClr val="000000"/>
                </a:solidFill>
                <a:latin typeface="Times New Roman"/>
                <a:ea typeface="Times New Roman"/>
              </a:rPr>
              <a:t>-4</a:t>
            </a:r>
            <a:endParaRPr/>
          </a:p>
        </p:txBody>
      </p:sp>
      <p:sp>
        <p:nvSpPr>
          <p:cNvPr id="566" name="CustomShape 10"/>
          <p:cNvSpPr/>
          <p:nvPr/>
        </p:nvSpPr>
        <p:spPr>
          <a:xfrm>
            <a:off x="2798640" y="1647720"/>
            <a:ext cx="1340640" cy="4561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ff0000"/>
                </a:solidFill>
                <a:latin typeface="Courier New"/>
                <a:ea typeface="Courier New"/>
              </a:rPr>
              <a:t>GGAAGT</a:t>
            </a:r>
            <a:endParaRPr/>
          </a:p>
        </p:txBody>
      </p:sp>
      <p:sp>
        <p:nvSpPr>
          <p:cNvPr id="567" name="CustomShape 11"/>
          <p:cNvSpPr/>
          <p:nvPr/>
        </p:nvSpPr>
        <p:spPr>
          <a:xfrm>
            <a:off x="6457680" y="1647720"/>
            <a:ext cx="1567800" cy="4561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ff0000"/>
                </a:solidFill>
                <a:latin typeface="Courier New"/>
                <a:ea typeface="Courier New"/>
              </a:rPr>
              <a:t>GAAAGT</a:t>
            </a:r>
            <a:endParaRPr/>
          </a:p>
        </p:txBody>
      </p:sp>
      <p:sp>
        <p:nvSpPr>
          <p:cNvPr id="568" name="CustomShape 12"/>
          <p:cNvSpPr/>
          <p:nvPr/>
        </p:nvSpPr>
        <p:spPr>
          <a:xfrm>
            <a:off x="1638360" y="2334960"/>
            <a:ext cx="502920" cy="303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00000"/>
                </a:solidFill>
                <a:latin typeface="Times New Roman"/>
                <a:ea typeface="Times New Roman"/>
              </a:rPr>
              <a:t>4.81</a:t>
            </a:r>
            <a:endParaRPr/>
          </a:p>
        </p:txBody>
      </p:sp>
      <p:sp>
        <p:nvSpPr>
          <p:cNvPr id="569" name="Line 13"/>
          <p:cNvSpPr/>
          <p:nvPr/>
        </p:nvSpPr>
        <p:spPr>
          <a:xfrm>
            <a:off x="1890000" y="2027880"/>
            <a:ext cx="0" cy="30708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pic>
        <p:nvPicPr>
          <p:cNvPr id="570" name="image8.png" descr=""/>
          <p:cNvPicPr/>
          <p:nvPr/>
        </p:nvPicPr>
        <p:blipFill>
          <a:blip r:embed="rId4"/>
          <a:stretch/>
        </p:blipFill>
        <p:spPr>
          <a:xfrm>
            <a:off x="1473480" y="966600"/>
            <a:ext cx="2056320" cy="770400"/>
          </a:xfrm>
          <a:prstGeom prst="rect">
            <a:avLst/>
          </a:prstGeom>
          <a:ln w="12600">
            <a:noFill/>
          </a:ln>
        </p:spPr>
      </p:pic>
      <p:sp>
        <p:nvSpPr>
          <p:cNvPr id="571" name="CustomShape 14"/>
          <p:cNvSpPr/>
          <p:nvPr/>
        </p:nvSpPr>
        <p:spPr>
          <a:xfrm>
            <a:off x="1916640" y="2053800"/>
            <a:ext cx="604440" cy="303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00000"/>
                </a:solidFill>
                <a:latin typeface="Times New Roman"/>
                <a:ea typeface="Times New Roman"/>
              </a:rPr>
              <a:t>3.19</a:t>
            </a:r>
            <a:endParaRPr/>
          </a:p>
        </p:txBody>
      </p:sp>
      <p:sp>
        <p:nvSpPr>
          <p:cNvPr id="572" name="Line 15"/>
          <p:cNvSpPr/>
          <p:nvPr/>
        </p:nvSpPr>
        <p:spPr>
          <a:xfrm>
            <a:off x="2089800" y="2007360"/>
            <a:ext cx="52200" cy="13464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pic>
        <p:nvPicPr>
          <p:cNvPr id="573" name="image8.png" descr=""/>
          <p:cNvPicPr/>
          <p:nvPr/>
        </p:nvPicPr>
        <p:blipFill>
          <a:blip r:embed="rId5"/>
          <a:stretch/>
        </p:blipFill>
        <p:spPr>
          <a:xfrm>
            <a:off x="1626120" y="966600"/>
            <a:ext cx="2056320" cy="770400"/>
          </a:xfrm>
          <a:prstGeom prst="rect">
            <a:avLst/>
          </a:prstGeom>
          <a:ln w="12600">
            <a:noFill/>
          </a:ln>
        </p:spPr>
      </p:pic>
      <p:sp>
        <p:nvSpPr>
          <p:cNvPr id="574" name="CustomShape 16"/>
          <p:cNvSpPr/>
          <p:nvPr/>
        </p:nvSpPr>
        <p:spPr>
          <a:xfrm>
            <a:off x="7296120" y="4185720"/>
            <a:ext cx="1506240" cy="11862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720" rIns="45720" tIns="45000" bIns="45000"/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Times New Roman"/>
                <a:ea typeface="Times New Roman"/>
              </a:rPr>
              <a:t>FDR- False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Times New Roman"/>
                <a:ea typeface="Times New Roman"/>
              </a:rPr>
              <a:t>Discovery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Times New Roman"/>
                <a:ea typeface="Times New Roman"/>
              </a:rPr>
              <a:t>Rate</a:t>
            </a:r>
            <a:endParaRPr/>
          </a:p>
        </p:txBody>
      </p:sp>
      <p:sp>
        <p:nvSpPr>
          <p:cNvPr id="575" name="CustomShape 17"/>
          <p:cNvSpPr/>
          <p:nvPr/>
        </p:nvSpPr>
        <p:spPr>
          <a:xfrm>
            <a:off x="7255800" y="2490480"/>
            <a:ext cx="1533600" cy="8204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45720" rIns="45720" tIns="45000" bIns="45000"/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000000"/>
                </a:solidFill>
                <a:latin typeface="Arial"/>
                <a:ea typeface="Arial"/>
              </a:rPr>
              <a:t>Statistical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000000"/>
                </a:solidFill>
                <a:latin typeface="Arial"/>
                <a:ea typeface="Arial"/>
              </a:rPr>
              <a:t>Test</a:t>
            </a:r>
            <a:endParaRPr/>
          </a:p>
        </p:txBody>
      </p:sp>
      <p:sp>
        <p:nvSpPr>
          <p:cNvPr id="576" name="CustomShape 18"/>
          <p:cNvSpPr/>
          <p:nvPr/>
        </p:nvSpPr>
        <p:spPr>
          <a:xfrm>
            <a:off x="1473480" y="892080"/>
            <a:ext cx="2208600" cy="83556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77" name="CustomShape 19"/>
          <p:cNvSpPr/>
          <p:nvPr/>
        </p:nvSpPr>
        <p:spPr>
          <a:xfrm>
            <a:off x="648000" y="2011320"/>
            <a:ext cx="1294200" cy="3639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>
              <a:lnSpc>
                <a:spcPct val="100000"/>
              </a:lnSpc>
            </a:pPr>
            <a:r>
              <a:rPr b="1" lang="en-US" strike="noStrike">
                <a:solidFill>
                  <a:srgbClr val="000000"/>
                </a:solidFill>
                <a:latin typeface="Times New Roman"/>
                <a:ea typeface="Times New Roman"/>
              </a:rPr>
              <a:t>Score</a:t>
            </a:r>
            <a:endParaRPr/>
          </a:p>
        </p:txBody>
      </p:sp>
    </p:spTree>
  </p:cSld>
  <p:timing>
    <p:tnLst>
      <p:par>
        <p:cTn id="75" dur="indefinite" restart="never" nodeType="tmRoot">
          <p:childTnLst>
            <p:seq>
              <p:cTn id="7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ff3333"/>
                </a:solidFill>
                <a:latin typeface="Arial"/>
                <a:ea typeface="Arial"/>
              </a:rPr>
              <a:t>Motif Analysis</a:t>
            </a:r>
            <a:endParaRPr/>
          </a:p>
        </p:txBody>
      </p:sp>
      <p:sp>
        <p:nvSpPr>
          <p:cNvPr id="579" name="CustomShape 2"/>
          <p:cNvSpPr/>
          <p:nvPr/>
        </p:nvSpPr>
        <p:spPr>
          <a:xfrm>
            <a:off x="108000" y="701280"/>
            <a:ext cx="887184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Fetching a subset of high-quality peaks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DejaVu Sans"/>
              </a:rPr>
              <a:t>- Fix to search for PU.1 motifs only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DejaVu Sans"/>
              </a:rPr>
              <a:t>- Searching PU.1 binding sites within PU.1 peaks using RGT</a:t>
            </a:r>
            <a:endParaRPr/>
          </a:p>
        </p:txBody>
      </p:sp>
      <p:sp>
        <p:nvSpPr>
          <p:cNvPr id="580" name="CustomShape 3"/>
          <p:cNvSpPr/>
          <p:nvPr/>
        </p:nvSpPr>
        <p:spPr>
          <a:xfrm>
            <a:off x="246960" y="1931760"/>
            <a:ext cx="8408880" cy="39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awk -v threshold="1000" '$5 &gt; threshold' pu1_peaks.bed &gt; pu1_peaks_1000.bed</a:t>
            </a:r>
            <a:endParaRPr/>
          </a:p>
        </p:txBody>
      </p:sp>
      <p:sp>
        <p:nvSpPr>
          <p:cNvPr id="581" name="CustomShape 4"/>
          <p:cNvSpPr/>
          <p:nvPr/>
        </p:nvSpPr>
        <p:spPr>
          <a:xfrm>
            <a:off x="246960" y="2795760"/>
            <a:ext cx="8732880" cy="84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cd ~/rgtdata</a:t>
            </a:r>
            <a:endParaRPr/>
          </a:p>
          <a:p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cp -r ./motifs/jaspar_vertebrates ~/rgtdata/motifs/pu1</a:t>
            </a:r>
            <a:endParaRPr/>
          </a:p>
          <a:p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cp ./motifs/jaspar_vertebrates.fpr ~/rgtdata/motifs/pu1.fpr</a:t>
            </a:r>
            <a:endParaRPr/>
          </a:p>
          <a:p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find ./motifs/pu1 ! -name 'MA0080.3.Spi1.pwm' -type f -exec rm -f {} +</a:t>
            </a:r>
            <a:endParaRPr/>
          </a:p>
          <a:p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python setupGenomicData.py --mm9</a:t>
            </a:r>
            <a:endParaRPr/>
          </a:p>
        </p:txBody>
      </p:sp>
      <p:sp>
        <p:nvSpPr>
          <p:cNvPr id="582" name="CustomShape 5"/>
          <p:cNvSpPr/>
          <p:nvPr/>
        </p:nvSpPr>
        <p:spPr>
          <a:xfrm>
            <a:off x="246960" y="4595760"/>
            <a:ext cx="8408880" cy="483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400" strike="noStrike">
                <a:solidFill>
                  <a:srgbClr val="000000"/>
                </a:solidFill>
                <a:latin typeface="Courier New"/>
                <a:ea typeface="DejaVu Sans"/>
              </a:rPr>
              <a:t>rgt-motifanalysis --matching ./motifmatch.txt</a:t>
            </a:r>
            <a:endParaRPr/>
          </a:p>
        </p:txBody>
      </p:sp>
    </p:spTree>
  </p:cSld>
  <p:timing>
    <p:tnLst>
      <p:par>
        <p:cTn id="77" dur="indefinite" restart="never" nodeType="tmRoot">
          <p:childTnLst>
            <p:seq>
              <p:cTn id="7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Understanding Gene Regulation</a:t>
            </a:r>
            <a:endParaRPr/>
          </a:p>
        </p:txBody>
      </p:sp>
      <p:pic>
        <p:nvPicPr>
          <p:cNvPr id="253" name="pasted-image.pdf" descr=""/>
          <p:cNvPicPr/>
          <p:nvPr/>
        </p:nvPicPr>
        <p:blipFill>
          <a:blip r:embed="rId1"/>
          <a:srcRect l="0" t="1504" r="0" b="17633"/>
          <a:stretch/>
        </p:blipFill>
        <p:spPr>
          <a:xfrm>
            <a:off x="1737360" y="1163520"/>
            <a:ext cx="5211360" cy="4687920"/>
          </a:xfrm>
          <a:prstGeom prst="rect">
            <a:avLst/>
          </a:prstGeom>
          <a:ln w="12600"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ff3333"/>
                </a:solidFill>
                <a:latin typeface="Arial"/>
                <a:ea typeface="Arial"/>
              </a:rPr>
              <a:t>Motif Analysis</a:t>
            </a:r>
            <a:endParaRPr/>
          </a:p>
        </p:txBody>
      </p:sp>
      <p:pic>
        <p:nvPicPr>
          <p:cNvPr id="584" name="" descr=""/>
          <p:cNvPicPr/>
          <p:nvPr/>
        </p:nvPicPr>
        <p:blipFill>
          <a:blip r:embed="rId1"/>
          <a:stretch/>
        </p:blipFill>
        <p:spPr>
          <a:xfrm>
            <a:off x="9720" y="1037520"/>
            <a:ext cx="9143280" cy="4805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9" dur="indefinite" restart="never" nodeType="tmRoot">
          <p:childTnLst>
            <p:seq>
              <p:cTn id="8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ChIP-seq Experimental Pipeline</a:t>
            </a:r>
            <a:endParaRPr/>
          </a:p>
        </p:txBody>
      </p:sp>
      <p:pic>
        <p:nvPicPr>
          <p:cNvPr id="255" name="MA0080.3.Spi1.png" descr=""/>
          <p:cNvPicPr/>
          <p:nvPr/>
        </p:nvPicPr>
        <p:blipFill>
          <a:blip r:embed="rId1"/>
          <a:srcRect l="15681" t="0" r="0" b="25044"/>
          <a:stretch/>
        </p:blipFill>
        <p:spPr>
          <a:xfrm>
            <a:off x="789480" y="4653720"/>
            <a:ext cx="826560" cy="277920"/>
          </a:xfrm>
          <a:prstGeom prst="rect">
            <a:avLst/>
          </a:prstGeom>
          <a:ln w="3240">
            <a:noFill/>
          </a:ln>
        </p:spPr>
      </p:pic>
      <p:sp>
        <p:nvSpPr>
          <p:cNvPr id="256" name="CustomShape 2"/>
          <p:cNvSpPr/>
          <p:nvPr/>
        </p:nvSpPr>
        <p:spPr>
          <a:xfrm>
            <a:off x="139680" y="1571400"/>
            <a:ext cx="2138760" cy="984240"/>
          </a:xfrm>
          <a:prstGeom prst="roundRect">
            <a:avLst>
              <a:gd name="adj" fmla="val 13637"/>
            </a:avLst>
          </a:prstGeom>
          <a:noFill/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57" name="CustomShape 3"/>
          <p:cNvSpPr/>
          <p:nvPr/>
        </p:nvSpPr>
        <p:spPr>
          <a:xfrm>
            <a:off x="177840" y="1561320"/>
            <a:ext cx="1480680" cy="21312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b="1" lang="en-US" sz="1400" strike="noStrike">
                <a:solidFill>
                  <a:srgbClr val="000000"/>
                </a:solidFill>
                <a:latin typeface="Arial"/>
                <a:ea typeface="Arial"/>
              </a:rPr>
              <a:t>Histone code</a:t>
            </a:r>
            <a:endParaRPr/>
          </a:p>
        </p:txBody>
      </p:sp>
      <p:sp>
        <p:nvSpPr>
          <p:cNvPr id="258" name="CustomShape 4"/>
          <p:cNvSpPr/>
          <p:nvPr/>
        </p:nvSpPr>
        <p:spPr>
          <a:xfrm>
            <a:off x="309600" y="1816200"/>
            <a:ext cx="1925280" cy="216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000000"/>
                </a:solidFill>
                <a:latin typeface="Arial"/>
                <a:ea typeface="Arial"/>
              </a:rPr>
              <a:t>H3K79me2 - Transcribed</a:t>
            </a:r>
            <a:endParaRPr/>
          </a:p>
        </p:txBody>
      </p:sp>
      <p:sp>
        <p:nvSpPr>
          <p:cNvPr id="259" name="CustomShape 5"/>
          <p:cNvSpPr/>
          <p:nvPr/>
        </p:nvSpPr>
        <p:spPr>
          <a:xfrm>
            <a:off x="321840" y="2031120"/>
            <a:ext cx="1831320" cy="216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000000"/>
                </a:solidFill>
                <a:latin typeface="Arial"/>
                <a:ea typeface="Arial"/>
              </a:rPr>
              <a:t>H3K27ac - Active</a:t>
            </a:r>
            <a:endParaRPr/>
          </a:p>
        </p:txBody>
      </p:sp>
      <p:sp>
        <p:nvSpPr>
          <p:cNvPr id="260" name="CustomShape 6"/>
          <p:cNvSpPr/>
          <p:nvPr/>
        </p:nvSpPr>
        <p:spPr>
          <a:xfrm>
            <a:off x="307440" y="2255760"/>
            <a:ext cx="1831320" cy="216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lang="en-US" sz="1200" strike="noStrike">
                <a:solidFill>
                  <a:srgbClr val="000000"/>
                </a:solidFill>
                <a:latin typeface="Arial"/>
                <a:ea typeface="Arial"/>
              </a:rPr>
              <a:t>H3K27me3 - Repressed</a:t>
            </a:r>
            <a:endParaRPr/>
          </a:p>
        </p:txBody>
      </p:sp>
      <p:sp>
        <p:nvSpPr>
          <p:cNvPr id="261" name="CustomShape 7"/>
          <p:cNvSpPr/>
          <p:nvPr/>
        </p:nvSpPr>
        <p:spPr>
          <a:xfrm>
            <a:off x="218160" y="208548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chemeClr val="accent3">
              <a:lumOff val="-8235"/>
            </a:schemeClr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2" name="CustomShape 8"/>
          <p:cNvSpPr/>
          <p:nvPr/>
        </p:nvSpPr>
        <p:spPr>
          <a:xfrm>
            <a:off x="218160" y="185436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1221b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3" name="CustomShape 9"/>
          <p:cNvSpPr/>
          <p:nvPr/>
        </p:nvSpPr>
        <p:spPr>
          <a:xfrm>
            <a:off x="218160" y="230436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chemeClr val="accent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4" name="Line 10"/>
          <p:cNvSpPr/>
          <p:nvPr/>
        </p:nvSpPr>
        <p:spPr>
          <a:xfrm>
            <a:off x="2986920" y="3809520"/>
            <a:ext cx="5517000" cy="0"/>
          </a:xfrm>
          <a:prstGeom prst="line">
            <a:avLst/>
          </a:prstGeom>
          <a:ln w="12600">
            <a:solidFill>
              <a:srgbClr val="a6aaa9"/>
            </a:solidFill>
            <a:miter/>
            <a:headEnd len="med" type="arrow" w="med"/>
            <a:tailEnd len="med" type="arrow" w="med"/>
          </a:ln>
        </p:spPr>
      </p:sp>
      <p:sp>
        <p:nvSpPr>
          <p:cNvPr id="265" name="CustomShape 11"/>
          <p:cNvSpPr/>
          <p:nvPr/>
        </p:nvSpPr>
        <p:spPr>
          <a:xfrm>
            <a:off x="1790640" y="3682080"/>
            <a:ext cx="1147320" cy="236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 algn="r">
              <a:lnSpc>
                <a:spcPct val="100000"/>
              </a:lnSpc>
            </a:pPr>
            <a:r>
              <a:rPr lang="en-US" sz="1000" strike="noStrike">
                <a:solidFill>
                  <a:srgbClr val="000000"/>
                </a:solidFill>
                <a:latin typeface="Helvetica Light"/>
                <a:ea typeface="Helvetica Light"/>
              </a:rPr>
              <a:t>Genomic signal</a:t>
            </a:r>
            <a:endParaRPr/>
          </a:p>
        </p:txBody>
      </p:sp>
      <p:sp>
        <p:nvSpPr>
          <p:cNvPr id="266" name="Line 12"/>
          <p:cNvSpPr/>
          <p:nvPr/>
        </p:nvSpPr>
        <p:spPr>
          <a:xfrm>
            <a:off x="2989080" y="4403520"/>
            <a:ext cx="5517000" cy="0"/>
          </a:xfrm>
          <a:prstGeom prst="line">
            <a:avLst/>
          </a:prstGeom>
          <a:ln w="12600">
            <a:solidFill>
              <a:srgbClr val="a6aaa9"/>
            </a:solidFill>
            <a:miter/>
            <a:headEnd len="med" type="arrow" w="med"/>
            <a:tailEnd len="med" type="arrow" w="med"/>
          </a:ln>
        </p:spPr>
      </p:sp>
      <p:sp>
        <p:nvSpPr>
          <p:cNvPr id="267" name="CustomShape 13"/>
          <p:cNvSpPr/>
          <p:nvPr/>
        </p:nvSpPr>
        <p:spPr>
          <a:xfrm>
            <a:off x="1686960" y="4265280"/>
            <a:ext cx="1251000" cy="236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 algn="r">
              <a:lnSpc>
                <a:spcPct val="100000"/>
              </a:lnSpc>
            </a:pPr>
            <a:r>
              <a:rPr lang="en-US" sz="1000" strike="noStrike">
                <a:solidFill>
                  <a:srgbClr val="000000"/>
                </a:solidFill>
                <a:latin typeface="Helvetica Light"/>
                <a:ea typeface="Helvetica Light"/>
              </a:rPr>
              <a:t>Candidate Peaks</a:t>
            </a:r>
            <a:endParaRPr/>
          </a:p>
        </p:txBody>
      </p:sp>
      <p:sp>
        <p:nvSpPr>
          <p:cNvPr id="268" name="CustomShape 14"/>
          <p:cNvSpPr/>
          <p:nvPr/>
        </p:nvSpPr>
        <p:spPr>
          <a:xfrm rot="5400000">
            <a:off x="4644360" y="3317040"/>
            <a:ext cx="313560" cy="291960"/>
          </a:xfrm>
          <a:prstGeom prst="rightArrow">
            <a:avLst>
              <a:gd name="adj1" fmla="val 40327"/>
              <a:gd name="adj2" fmla="val 56187"/>
            </a:avLst>
          </a:prstGeom>
          <a:solidFill>
            <a:srgbClr val="53585f"/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9" name="CustomShape 15"/>
          <p:cNvSpPr/>
          <p:nvPr/>
        </p:nvSpPr>
        <p:spPr>
          <a:xfrm>
            <a:off x="4946760" y="3225240"/>
            <a:ext cx="2600280" cy="3639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Helvetica Light"/>
                <a:ea typeface="Helvetica Light"/>
              </a:rPr>
              <a:t>signal pre-processing</a:t>
            </a:r>
            <a:endParaRPr/>
          </a:p>
        </p:txBody>
      </p:sp>
      <p:sp>
        <p:nvSpPr>
          <p:cNvPr id="270" name="CustomShape 16"/>
          <p:cNvSpPr/>
          <p:nvPr/>
        </p:nvSpPr>
        <p:spPr>
          <a:xfrm rot="5400000">
            <a:off x="4644360" y="3932280"/>
            <a:ext cx="313560" cy="291960"/>
          </a:xfrm>
          <a:prstGeom prst="rightArrow">
            <a:avLst>
              <a:gd name="adj1" fmla="val 40327"/>
              <a:gd name="adj2" fmla="val 56187"/>
            </a:avLst>
          </a:prstGeom>
          <a:solidFill>
            <a:srgbClr val="53585f"/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1" name="CustomShape 17"/>
          <p:cNvSpPr/>
          <p:nvPr/>
        </p:nvSpPr>
        <p:spPr>
          <a:xfrm>
            <a:off x="4946760" y="4443480"/>
            <a:ext cx="1691640" cy="3524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Helvetica Light"/>
                <a:ea typeface="Helvetica Light"/>
              </a:rPr>
              <a:t>motif match</a:t>
            </a:r>
            <a:endParaRPr/>
          </a:p>
        </p:txBody>
      </p:sp>
      <p:sp>
        <p:nvSpPr>
          <p:cNvPr id="272" name="Line 18"/>
          <p:cNvSpPr/>
          <p:nvPr/>
        </p:nvSpPr>
        <p:spPr>
          <a:xfrm>
            <a:off x="2990880" y="3215520"/>
            <a:ext cx="5517000" cy="0"/>
          </a:xfrm>
          <a:prstGeom prst="line">
            <a:avLst/>
          </a:prstGeom>
          <a:ln w="12600">
            <a:solidFill>
              <a:srgbClr val="a6aaa9"/>
            </a:solidFill>
            <a:miter/>
            <a:headEnd len="med" type="arrow" w="med"/>
            <a:tailEnd len="med" type="arrow" w="med"/>
          </a:ln>
        </p:spPr>
      </p:sp>
      <p:sp>
        <p:nvSpPr>
          <p:cNvPr id="273" name="CustomShape 19"/>
          <p:cNvSpPr/>
          <p:nvPr/>
        </p:nvSpPr>
        <p:spPr>
          <a:xfrm>
            <a:off x="2179440" y="3098520"/>
            <a:ext cx="758880" cy="236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 algn="r">
              <a:lnSpc>
                <a:spcPct val="100000"/>
              </a:lnSpc>
            </a:pPr>
            <a:r>
              <a:rPr lang="en-US" sz="1000" strike="noStrike">
                <a:solidFill>
                  <a:srgbClr val="000000"/>
                </a:solidFill>
                <a:latin typeface="Helvetica Light"/>
                <a:ea typeface="Helvetica Light"/>
              </a:rPr>
              <a:t>Alignment</a:t>
            </a:r>
            <a:endParaRPr/>
          </a:p>
        </p:txBody>
      </p:sp>
      <p:sp>
        <p:nvSpPr>
          <p:cNvPr id="274" name="Line 20"/>
          <p:cNvSpPr/>
          <p:nvPr/>
        </p:nvSpPr>
        <p:spPr>
          <a:xfrm>
            <a:off x="5363640" y="247788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75" name="Line 21"/>
          <p:cNvSpPr/>
          <p:nvPr/>
        </p:nvSpPr>
        <p:spPr>
          <a:xfrm>
            <a:off x="5402160" y="243720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76" name="Line 22"/>
          <p:cNvSpPr/>
          <p:nvPr/>
        </p:nvSpPr>
        <p:spPr>
          <a:xfrm>
            <a:off x="5547240" y="255168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77" name="Line 23"/>
          <p:cNvSpPr/>
          <p:nvPr/>
        </p:nvSpPr>
        <p:spPr>
          <a:xfrm>
            <a:off x="5177160" y="248364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78" name="Line 24"/>
          <p:cNvSpPr/>
          <p:nvPr/>
        </p:nvSpPr>
        <p:spPr>
          <a:xfrm>
            <a:off x="5570280" y="2448720"/>
            <a:ext cx="10944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79" name="Line 25"/>
          <p:cNvSpPr/>
          <p:nvPr/>
        </p:nvSpPr>
        <p:spPr>
          <a:xfrm>
            <a:off x="5755320" y="2448720"/>
            <a:ext cx="10944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80" name="Line 26"/>
          <p:cNvSpPr/>
          <p:nvPr/>
        </p:nvSpPr>
        <p:spPr>
          <a:xfrm>
            <a:off x="5865480" y="2484720"/>
            <a:ext cx="10944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81" name="Line 27"/>
          <p:cNvSpPr/>
          <p:nvPr/>
        </p:nvSpPr>
        <p:spPr>
          <a:xfrm>
            <a:off x="5824080" y="255168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82" name="Line 28"/>
          <p:cNvSpPr/>
          <p:nvPr/>
        </p:nvSpPr>
        <p:spPr>
          <a:xfrm>
            <a:off x="4443840" y="258048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83" name="Line 29"/>
          <p:cNvSpPr/>
          <p:nvPr/>
        </p:nvSpPr>
        <p:spPr>
          <a:xfrm>
            <a:off x="5974920" y="2550600"/>
            <a:ext cx="10944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84" name="Line 30"/>
          <p:cNvSpPr/>
          <p:nvPr/>
        </p:nvSpPr>
        <p:spPr>
          <a:xfrm>
            <a:off x="5019840" y="258228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85" name="Line 31"/>
          <p:cNvSpPr/>
          <p:nvPr/>
        </p:nvSpPr>
        <p:spPr>
          <a:xfrm>
            <a:off x="4716360" y="254772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86" name="Line 32"/>
          <p:cNvSpPr/>
          <p:nvPr/>
        </p:nvSpPr>
        <p:spPr>
          <a:xfrm>
            <a:off x="4063320" y="255060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87" name="Line 33"/>
          <p:cNvSpPr/>
          <p:nvPr/>
        </p:nvSpPr>
        <p:spPr>
          <a:xfrm>
            <a:off x="4212720" y="252324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88" name="Line 34"/>
          <p:cNvSpPr/>
          <p:nvPr/>
        </p:nvSpPr>
        <p:spPr>
          <a:xfrm>
            <a:off x="4685760" y="249732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89" name="Line 35"/>
          <p:cNvSpPr/>
          <p:nvPr/>
        </p:nvSpPr>
        <p:spPr>
          <a:xfrm>
            <a:off x="5058000" y="250200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90" name="Line 36"/>
          <p:cNvSpPr/>
          <p:nvPr/>
        </p:nvSpPr>
        <p:spPr>
          <a:xfrm>
            <a:off x="4872960" y="250020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91" name="CustomShape 37"/>
          <p:cNvSpPr/>
          <p:nvPr/>
        </p:nvSpPr>
        <p:spPr>
          <a:xfrm>
            <a:off x="3296520" y="2404440"/>
            <a:ext cx="508320" cy="236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 algn="r">
              <a:lnSpc>
                <a:spcPct val="100000"/>
              </a:lnSpc>
            </a:pPr>
            <a:r>
              <a:rPr lang="en-US" sz="1000" strike="noStrike">
                <a:solidFill>
                  <a:srgbClr val="000000"/>
                </a:solidFill>
                <a:latin typeface="Helvetica Light"/>
                <a:ea typeface="Helvetica Light"/>
              </a:rPr>
              <a:t>Reads</a:t>
            </a:r>
            <a:endParaRPr/>
          </a:p>
        </p:txBody>
      </p:sp>
      <p:sp>
        <p:nvSpPr>
          <p:cNvPr id="292" name="CustomShape 38"/>
          <p:cNvSpPr/>
          <p:nvPr/>
        </p:nvSpPr>
        <p:spPr>
          <a:xfrm rot="5400000">
            <a:off x="4644360" y="2086560"/>
            <a:ext cx="313560" cy="291960"/>
          </a:xfrm>
          <a:prstGeom prst="rightArrow">
            <a:avLst>
              <a:gd name="adj1" fmla="val 40327"/>
              <a:gd name="adj2" fmla="val 56187"/>
            </a:avLst>
          </a:prstGeom>
          <a:solidFill>
            <a:srgbClr val="53585f"/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3" name="CustomShape 39"/>
          <p:cNvSpPr/>
          <p:nvPr/>
        </p:nvSpPr>
        <p:spPr>
          <a:xfrm>
            <a:off x="4946760" y="2007000"/>
            <a:ext cx="2698920" cy="314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Helvetica Light"/>
                <a:ea typeface="Helvetica Light"/>
              </a:rPr>
              <a:t>ChIP-seq experiment PU.1</a:t>
            </a:r>
            <a:endParaRPr/>
          </a:p>
        </p:txBody>
      </p:sp>
      <p:sp>
        <p:nvSpPr>
          <p:cNvPr id="294" name="CustomShape 40"/>
          <p:cNvSpPr/>
          <p:nvPr/>
        </p:nvSpPr>
        <p:spPr>
          <a:xfrm rot="5400000">
            <a:off x="4644360" y="2701800"/>
            <a:ext cx="313560" cy="291960"/>
          </a:xfrm>
          <a:prstGeom prst="rightArrow">
            <a:avLst>
              <a:gd name="adj1" fmla="val 40327"/>
              <a:gd name="adj2" fmla="val 56187"/>
            </a:avLst>
          </a:prstGeom>
          <a:solidFill>
            <a:srgbClr val="53585f"/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5" name="CustomShape 41"/>
          <p:cNvSpPr/>
          <p:nvPr/>
        </p:nvSpPr>
        <p:spPr>
          <a:xfrm>
            <a:off x="4946760" y="2616120"/>
            <a:ext cx="2632320" cy="3348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Helvetica Light"/>
                <a:ea typeface="Helvetica Light"/>
              </a:rPr>
              <a:t>alignment</a:t>
            </a:r>
            <a:endParaRPr/>
          </a:p>
        </p:txBody>
      </p:sp>
      <p:sp>
        <p:nvSpPr>
          <p:cNvPr id="296" name="Line 42"/>
          <p:cNvSpPr/>
          <p:nvPr/>
        </p:nvSpPr>
        <p:spPr>
          <a:xfrm>
            <a:off x="3893400" y="3060360"/>
            <a:ext cx="10944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97" name="Line 43"/>
          <p:cNvSpPr/>
          <p:nvPr/>
        </p:nvSpPr>
        <p:spPr>
          <a:xfrm>
            <a:off x="3954960" y="312228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98" name="Line 44"/>
          <p:cNvSpPr/>
          <p:nvPr/>
        </p:nvSpPr>
        <p:spPr>
          <a:xfrm>
            <a:off x="3985920" y="3152880"/>
            <a:ext cx="10944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299" name="Line 45"/>
          <p:cNvSpPr/>
          <p:nvPr/>
        </p:nvSpPr>
        <p:spPr>
          <a:xfrm>
            <a:off x="3867120" y="3189240"/>
            <a:ext cx="10944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00" name="Line 46"/>
          <p:cNvSpPr/>
          <p:nvPr/>
        </p:nvSpPr>
        <p:spPr>
          <a:xfrm>
            <a:off x="3774960" y="309132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01" name="Line 47"/>
          <p:cNvSpPr/>
          <p:nvPr/>
        </p:nvSpPr>
        <p:spPr>
          <a:xfrm>
            <a:off x="3836880" y="3152880"/>
            <a:ext cx="10944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02" name="Line 48"/>
          <p:cNvSpPr/>
          <p:nvPr/>
        </p:nvSpPr>
        <p:spPr>
          <a:xfrm>
            <a:off x="6498000" y="3112200"/>
            <a:ext cx="10944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03" name="Line 49"/>
          <p:cNvSpPr/>
          <p:nvPr/>
        </p:nvSpPr>
        <p:spPr>
          <a:xfrm>
            <a:off x="6691680" y="301644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04" name="Line 50"/>
          <p:cNvSpPr/>
          <p:nvPr/>
        </p:nvSpPr>
        <p:spPr>
          <a:xfrm>
            <a:off x="6541920" y="302184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05" name="Line 51"/>
          <p:cNvSpPr/>
          <p:nvPr/>
        </p:nvSpPr>
        <p:spPr>
          <a:xfrm>
            <a:off x="6665400" y="314532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06" name="Line 52"/>
          <p:cNvSpPr/>
          <p:nvPr/>
        </p:nvSpPr>
        <p:spPr>
          <a:xfrm>
            <a:off x="6480000" y="3071880"/>
            <a:ext cx="10944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07" name="Line 53"/>
          <p:cNvSpPr/>
          <p:nvPr/>
        </p:nvSpPr>
        <p:spPr>
          <a:xfrm>
            <a:off x="6573600" y="304740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08" name="Line 54"/>
          <p:cNvSpPr/>
          <p:nvPr/>
        </p:nvSpPr>
        <p:spPr>
          <a:xfrm>
            <a:off x="6635160" y="310896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09" name="Line 55"/>
          <p:cNvSpPr/>
          <p:nvPr/>
        </p:nvSpPr>
        <p:spPr>
          <a:xfrm>
            <a:off x="6531120" y="318024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10" name="Line 56"/>
          <p:cNvSpPr/>
          <p:nvPr/>
        </p:nvSpPr>
        <p:spPr>
          <a:xfrm>
            <a:off x="6465600" y="314172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11" name="Line 57"/>
          <p:cNvSpPr/>
          <p:nvPr/>
        </p:nvSpPr>
        <p:spPr>
          <a:xfrm>
            <a:off x="6025320" y="248112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12" name="Line 58"/>
          <p:cNvSpPr/>
          <p:nvPr/>
        </p:nvSpPr>
        <p:spPr>
          <a:xfrm>
            <a:off x="6186960" y="2487240"/>
            <a:ext cx="10944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13" name="Line 59"/>
          <p:cNvSpPr/>
          <p:nvPr/>
        </p:nvSpPr>
        <p:spPr>
          <a:xfrm>
            <a:off x="5940000" y="242352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14" name="Line 60"/>
          <p:cNvSpPr/>
          <p:nvPr/>
        </p:nvSpPr>
        <p:spPr>
          <a:xfrm>
            <a:off x="4791240" y="242748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15" name="Line 61"/>
          <p:cNvSpPr/>
          <p:nvPr/>
        </p:nvSpPr>
        <p:spPr>
          <a:xfrm>
            <a:off x="4510440" y="248904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sp>
        <p:nvSpPr>
          <p:cNvPr id="316" name="Line 62"/>
          <p:cNvSpPr/>
          <p:nvPr/>
        </p:nvSpPr>
        <p:spPr>
          <a:xfrm>
            <a:off x="4671720" y="2445840"/>
            <a:ext cx="109800" cy="0"/>
          </a:xfrm>
          <a:prstGeom prst="line">
            <a:avLst/>
          </a:prstGeom>
          <a:ln w="12600">
            <a:solidFill>
              <a:srgbClr val="52a7f9"/>
            </a:solidFill>
            <a:miter/>
          </a:ln>
        </p:spPr>
      </p:sp>
      <p:pic>
        <p:nvPicPr>
          <p:cNvPr id="317" name="histone.pdf" descr=""/>
          <p:cNvPicPr/>
          <p:nvPr/>
        </p:nvPicPr>
        <p:blipFill>
          <a:blip r:embed="rId2"/>
          <a:srcRect l="69589" t="36004" r="604" b="53509"/>
          <a:stretch/>
        </p:blipFill>
        <p:spPr>
          <a:xfrm>
            <a:off x="4827240" y="1707480"/>
            <a:ext cx="948960" cy="222120"/>
          </a:xfrm>
          <a:prstGeom prst="rect">
            <a:avLst/>
          </a:prstGeom>
          <a:ln w="3240">
            <a:noFill/>
          </a:ln>
        </p:spPr>
      </p:pic>
      <p:pic>
        <p:nvPicPr>
          <p:cNvPr id="318" name="histone.pdf" descr=""/>
          <p:cNvPicPr/>
          <p:nvPr/>
        </p:nvPicPr>
        <p:blipFill>
          <a:blip r:embed="rId3"/>
          <a:srcRect l="71112" t="36004" r="604" b="53509"/>
          <a:stretch/>
        </p:blipFill>
        <p:spPr>
          <a:xfrm>
            <a:off x="5770800" y="1707480"/>
            <a:ext cx="900360" cy="222120"/>
          </a:xfrm>
          <a:prstGeom prst="rect">
            <a:avLst/>
          </a:prstGeom>
          <a:ln w="3240">
            <a:noFill/>
          </a:ln>
        </p:spPr>
      </p:pic>
      <p:pic>
        <p:nvPicPr>
          <p:cNvPr id="319" name="histone.pdf" descr=""/>
          <p:cNvPicPr/>
          <p:nvPr/>
        </p:nvPicPr>
        <p:blipFill>
          <a:blip r:embed="rId4"/>
          <a:srcRect l="69589" t="36004" r="604" b="53509"/>
          <a:stretch/>
        </p:blipFill>
        <p:spPr>
          <a:xfrm>
            <a:off x="3026880" y="1707480"/>
            <a:ext cx="948960" cy="222120"/>
          </a:xfrm>
          <a:prstGeom prst="rect">
            <a:avLst/>
          </a:prstGeom>
          <a:ln w="3240">
            <a:noFill/>
          </a:ln>
        </p:spPr>
      </p:pic>
      <p:pic>
        <p:nvPicPr>
          <p:cNvPr id="320" name="histone.pdf" descr=""/>
          <p:cNvPicPr/>
          <p:nvPr/>
        </p:nvPicPr>
        <p:blipFill>
          <a:blip r:embed="rId5"/>
          <a:srcRect l="71112" t="36004" r="604" b="53509"/>
          <a:stretch/>
        </p:blipFill>
        <p:spPr>
          <a:xfrm>
            <a:off x="3970080" y="1707480"/>
            <a:ext cx="900360" cy="222120"/>
          </a:xfrm>
          <a:prstGeom prst="rect">
            <a:avLst/>
          </a:prstGeom>
          <a:ln w="3240">
            <a:noFill/>
          </a:ln>
        </p:spPr>
      </p:pic>
      <p:pic>
        <p:nvPicPr>
          <p:cNvPr id="321" name="histone.pdf" descr=""/>
          <p:cNvPicPr/>
          <p:nvPr/>
        </p:nvPicPr>
        <p:blipFill>
          <a:blip r:embed="rId6"/>
          <a:srcRect l="69589" t="36004" r="604" b="53509"/>
          <a:stretch/>
        </p:blipFill>
        <p:spPr>
          <a:xfrm>
            <a:off x="6627960" y="1707480"/>
            <a:ext cx="948960" cy="222120"/>
          </a:xfrm>
          <a:prstGeom prst="rect">
            <a:avLst/>
          </a:prstGeom>
          <a:ln w="3240">
            <a:noFill/>
          </a:ln>
        </p:spPr>
      </p:pic>
      <p:pic>
        <p:nvPicPr>
          <p:cNvPr id="322" name="histone.pdf" descr=""/>
          <p:cNvPicPr/>
          <p:nvPr/>
        </p:nvPicPr>
        <p:blipFill>
          <a:blip r:embed="rId7"/>
          <a:srcRect l="71112" t="36004" r="604" b="53509"/>
          <a:stretch/>
        </p:blipFill>
        <p:spPr>
          <a:xfrm>
            <a:off x="7571160" y="1707480"/>
            <a:ext cx="900360" cy="222120"/>
          </a:xfrm>
          <a:prstGeom prst="rect">
            <a:avLst/>
          </a:prstGeom>
          <a:ln w="3240">
            <a:noFill/>
          </a:ln>
        </p:spPr>
      </p:pic>
      <p:sp>
        <p:nvSpPr>
          <p:cNvPr id="323" name="Line 63"/>
          <p:cNvSpPr/>
          <p:nvPr/>
        </p:nvSpPr>
        <p:spPr>
          <a:xfrm>
            <a:off x="4237920" y="1593360"/>
            <a:ext cx="160560" cy="0"/>
          </a:xfrm>
          <a:prstGeom prst="line">
            <a:avLst/>
          </a:prstGeom>
          <a:ln w="12600">
            <a:solidFill>
              <a:srgbClr val="53585f"/>
            </a:solidFill>
            <a:miter/>
            <a:tailEnd len="med" type="triangle" w="med"/>
          </a:ln>
        </p:spPr>
      </p:sp>
      <p:sp>
        <p:nvSpPr>
          <p:cNvPr id="324" name="Line 64"/>
          <p:cNvSpPr/>
          <p:nvPr/>
        </p:nvSpPr>
        <p:spPr>
          <a:xfrm flipV="1">
            <a:off x="4244040" y="1591560"/>
            <a:ext cx="0" cy="152280"/>
          </a:xfrm>
          <a:prstGeom prst="line">
            <a:avLst/>
          </a:prstGeom>
          <a:ln w="12600">
            <a:solidFill>
              <a:srgbClr val="53585f"/>
            </a:solidFill>
            <a:miter/>
          </a:ln>
        </p:spPr>
      </p:sp>
      <p:sp>
        <p:nvSpPr>
          <p:cNvPr id="325" name="CustomShape 65"/>
          <p:cNvSpPr/>
          <p:nvPr/>
        </p:nvSpPr>
        <p:spPr>
          <a:xfrm>
            <a:off x="4218840" y="1396800"/>
            <a:ext cx="393840" cy="1724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lang="en-US" sz="1100" strike="noStrike">
                <a:solidFill>
                  <a:srgbClr val="000000"/>
                </a:solidFill>
                <a:latin typeface="Arial"/>
                <a:ea typeface="Arial"/>
              </a:rPr>
              <a:t>gene  </a:t>
            </a:r>
            <a:endParaRPr/>
          </a:p>
        </p:txBody>
      </p:sp>
      <p:sp>
        <p:nvSpPr>
          <p:cNvPr id="326" name="Line 66"/>
          <p:cNvSpPr/>
          <p:nvPr/>
        </p:nvSpPr>
        <p:spPr>
          <a:xfrm>
            <a:off x="6936480" y="1593360"/>
            <a:ext cx="160560" cy="0"/>
          </a:xfrm>
          <a:prstGeom prst="line">
            <a:avLst/>
          </a:prstGeom>
          <a:ln w="12600">
            <a:solidFill>
              <a:srgbClr val="53585f"/>
            </a:solidFill>
            <a:miter/>
            <a:tailEnd len="med" type="triangle" w="med"/>
          </a:ln>
        </p:spPr>
      </p:sp>
      <p:sp>
        <p:nvSpPr>
          <p:cNvPr id="327" name="Line 67"/>
          <p:cNvSpPr/>
          <p:nvPr/>
        </p:nvSpPr>
        <p:spPr>
          <a:xfrm flipV="1">
            <a:off x="6942960" y="1591560"/>
            <a:ext cx="0" cy="152280"/>
          </a:xfrm>
          <a:prstGeom prst="line">
            <a:avLst/>
          </a:prstGeom>
          <a:ln w="12600">
            <a:solidFill>
              <a:srgbClr val="53585f"/>
            </a:solidFill>
            <a:miter/>
          </a:ln>
        </p:spPr>
      </p:sp>
      <p:sp>
        <p:nvSpPr>
          <p:cNvPr id="328" name="CustomShape 68"/>
          <p:cNvSpPr/>
          <p:nvPr/>
        </p:nvSpPr>
        <p:spPr>
          <a:xfrm>
            <a:off x="6917760" y="1396800"/>
            <a:ext cx="393840" cy="1724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lang="en-US" sz="1100" strike="noStrike">
                <a:solidFill>
                  <a:srgbClr val="000000"/>
                </a:solidFill>
                <a:latin typeface="Arial"/>
                <a:ea typeface="Arial"/>
              </a:rPr>
              <a:t>gene  </a:t>
            </a:r>
            <a:endParaRPr/>
          </a:p>
        </p:txBody>
      </p:sp>
      <p:sp>
        <p:nvSpPr>
          <p:cNvPr id="329" name="CustomShape 69"/>
          <p:cNvSpPr/>
          <p:nvPr/>
        </p:nvSpPr>
        <p:spPr>
          <a:xfrm>
            <a:off x="3787920" y="160704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70bf41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0" name="CustomShape 70"/>
          <p:cNvSpPr/>
          <p:nvPr/>
        </p:nvSpPr>
        <p:spPr>
          <a:xfrm>
            <a:off x="4010040" y="161316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70bf41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1" name="CustomShape 71"/>
          <p:cNvSpPr/>
          <p:nvPr/>
        </p:nvSpPr>
        <p:spPr>
          <a:xfrm>
            <a:off x="6486120" y="161028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70bf41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2" name="CustomShape 72"/>
          <p:cNvSpPr/>
          <p:nvPr/>
        </p:nvSpPr>
        <p:spPr>
          <a:xfrm>
            <a:off x="6714720" y="161640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70bf41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3" name="CustomShape 73"/>
          <p:cNvSpPr/>
          <p:nvPr/>
        </p:nvSpPr>
        <p:spPr>
          <a:xfrm>
            <a:off x="4473720" y="160704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1221b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4" name="CustomShape 74"/>
          <p:cNvSpPr/>
          <p:nvPr/>
        </p:nvSpPr>
        <p:spPr>
          <a:xfrm>
            <a:off x="4686480" y="161640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1221b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5" name="CustomShape 75"/>
          <p:cNvSpPr/>
          <p:nvPr/>
        </p:nvSpPr>
        <p:spPr>
          <a:xfrm>
            <a:off x="4919040" y="161640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1221b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6" name="CustomShape 76"/>
          <p:cNvSpPr/>
          <p:nvPr/>
        </p:nvSpPr>
        <p:spPr>
          <a:xfrm>
            <a:off x="5145480" y="161640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1221b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7" name="CustomShape 77"/>
          <p:cNvSpPr/>
          <p:nvPr/>
        </p:nvSpPr>
        <p:spPr>
          <a:xfrm>
            <a:off x="5373720" y="161640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1221b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8" name="CustomShape 78"/>
          <p:cNvSpPr/>
          <p:nvPr/>
        </p:nvSpPr>
        <p:spPr>
          <a:xfrm>
            <a:off x="7175160" y="161640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1221b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9" name="CustomShape 79"/>
          <p:cNvSpPr/>
          <p:nvPr/>
        </p:nvSpPr>
        <p:spPr>
          <a:xfrm>
            <a:off x="7389000" y="161640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1221b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0" name="CustomShape 80"/>
          <p:cNvSpPr/>
          <p:nvPr/>
        </p:nvSpPr>
        <p:spPr>
          <a:xfrm>
            <a:off x="7615440" y="161640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1221b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1" name="CustomShape 81"/>
          <p:cNvSpPr/>
          <p:nvPr/>
        </p:nvSpPr>
        <p:spPr>
          <a:xfrm>
            <a:off x="7844040" y="161640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rgbClr val="1221b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2" name="CustomShape 82"/>
          <p:cNvSpPr/>
          <p:nvPr/>
        </p:nvSpPr>
        <p:spPr>
          <a:xfrm>
            <a:off x="5592240" y="161064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chemeClr val="accent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3" name="CustomShape 83"/>
          <p:cNvSpPr/>
          <p:nvPr/>
        </p:nvSpPr>
        <p:spPr>
          <a:xfrm>
            <a:off x="5809680" y="161064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chemeClr val="accent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4" name="CustomShape 84"/>
          <p:cNvSpPr/>
          <p:nvPr/>
        </p:nvSpPr>
        <p:spPr>
          <a:xfrm>
            <a:off x="6045480" y="161064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chemeClr val="accent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5" name="CustomShape 85"/>
          <p:cNvSpPr/>
          <p:nvPr/>
        </p:nvSpPr>
        <p:spPr>
          <a:xfrm>
            <a:off x="6270120" y="161064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chemeClr val="accent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6" name="CustomShape 86"/>
          <p:cNvSpPr/>
          <p:nvPr/>
        </p:nvSpPr>
        <p:spPr>
          <a:xfrm>
            <a:off x="8070480" y="161064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chemeClr val="accent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7" name="CustomShape 87"/>
          <p:cNvSpPr/>
          <p:nvPr/>
        </p:nvSpPr>
        <p:spPr>
          <a:xfrm>
            <a:off x="8289000" y="161064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chemeClr val="accent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8" name="CustomShape 88"/>
          <p:cNvSpPr/>
          <p:nvPr/>
        </p:nvSpPr>
        <p:spPr>
          <a:xfrm>
            <a:off x="3344760" y="161064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chemeClr val="accent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9" name="CustomShape 89"/>
          <p:cNvSpPr/>
          <p:nvPr/>
        </p:nvSpPr>
        <p:spPr>
          <a:xfrm>
            <a:off x="3575520" y="1610640"/>
            <a:ext cx="78120" cy="132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1600"/>
                </a:moveTo>
                <a:cubicBezTo>
                  <a:pt x="20" y="18000"/>
                  <a:pt x="40" y="14400"/>
                  <a:pt x="60" y="10800"/>
                </a:cubicBezTo>
                <a:cubicBezTo>
                  <a:pt x="80" y="7200"/>
                  <a:pt x="100" y="3600"/>
                  <a:pt x="120" y="0"/>
                </a:cubicBezTo>
                <a:lnTo>
                  <a:pt x="21600" y="4650"/>
                </a:lnTo>
                <a:lnTo>
                  <a:pt x="130" y="10963"/>
                </a:lnTo>
                <a:lnTo>
                  <a:pt x="0" y="21600"/>
                </a:lnTo>
              </a:path>
            </a:pathLst>
          </a:custGeom>
          <a:solidFill>
            <a:schemeClr val="accent6"/>
          </a:solidFill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0" name="CustomShape 90"/>
          <p:cNvSpPr/>
          <p:nvPr/>
        </p:nvSpPr>
        <p:spPr>
          <a:xfrm>
            <a:off x="3883320" y="1643400"/>
            <a:ext cx="102960" cy="207000"/>
          </a:xfrm>
          <a:prstGeom prst="ellipse">
            <a:avLst/>
          </a:prstGeom>
          <a:solidFill>
            <a:srgbClr val="51a7f9"/>
          </a:solidFill>
          <a:ln w="324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1" name="CustomShape 91"/>
          <p:cNvSpPr/>
          <p:nvPr/>
        </p:nvSpPr>
        <p:spPr>
          <a:xfrm>
            <a:off x="6581520" y="1642680"/>
            <a:ext cx="102960" cy="207000"/>
          </a:xfrm>
          <a:prstGeom prst="ellipse">
            <a:avLst/>
          </a:prstGeom>
          <a:solidFill>
            <a:srgbClr val="51a7f9"/>
          </a:solidFill>
          <a:ln w="324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2" name="CustomShape 92"/>
          <p:cNvSpPr/>
          <p:nvPr/>
        </p:nvSpPr>
        <p:spPr>
          <a:xfrm flipH="1" rot="10800000">
            <a:off x="4873680" y="2257920"/>
            <a:ext cx="102960" cy="207000"/>
          </a:xfrm>
          <a:prstGeom prst="ellipse">
            <a:avLst/>
          </a:prstGeom>
          <a:solidFill>
            <a:srgbClr val="b36ae2"/>
          </a:solidFill>
          <a:ln w="324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3" name="CustomShape 93"/>
          <p:cNvSpPr/>
          <p:nvPr/>
        </p:nvSpPr>
        <p:spPr>
          <a:xfrm flipH="1" rot="10800000">
            <a:off x="7583040" y="2251800"/>
            <a:ext cx="102960" cy="207000"/>
          </a:xfrm>
          <a:prstGeom prst="ellipse">
            <a:avLst/>
          </a:prstGeom>
          <a:solidFill>
            <a:srgbClr val="b36ae2"/>
          </a:solidFill>
          <a:ln w="324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4" name="CustomShape 94"/>
          <p:cNvSpPr/>
          <p:nvPr/>
        </p:nvSpPr>
        <p:spPr>
          <a:xfrm>
            <a:off x="218520" y="3336480"/>
            <a:ext cx="84600" cy="169920"/>
          </a:xfrm>
          <a:prstGeom prst="ellipse">
            <a:avLst/>
          </a:prstGeom>
          <a:solidFill>
            <a:srgbClr val="51a7f9"/>
          </a:solidFill>
          <a:ln w="324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5" name="CustomShape 95"/>
          <p:cNvSpPr/>
          <p:nvPr/>
        </p:nvSpPr>
        <p:spPr>
          <a:xfrm flipH="1" rot="10800000">
            <a:off x="473040" y="4110120"/>
            <a:ext cx="84600" cy="169920"/>
          </a:xfrm>
          <a:prstGeom prst="ellipse">
            <a:avLst/>
          </a:prstGeom>
          <a:solidFill>
            <a:srgbClr val="b36ae2"/>
          </a:solidFill>
          <a:ln w="324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6" name="CustomShape 96"/>
          <p:cNvSpPr/>
          <p:nvPr/>
        </p:nvSpPr>
        <p:spPr>
          <a:xfrm>
            <a:off x="374040" y="3311280"/>
            <a:ext cx="691560" cy="216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00000"/>
                </a:solidFill>
                <a:latin typeface="Arial"/>
                <a:ea typeface="Arial"/>
              </a:rPr>
              <a:t>PU.1</a:t>
            </a:r>
            <a:endParaRPr/>
          </a:p>
        </p:txBody>
      </p:sp>
      <p:sp>
        <p:nvSpPr>
          <p:cNvPr id="357" name="CustomShape 97"/>
          <p:cNvSpPr/>
          <p:nvPr/>
        </p:nvSpPr>
        <p:spPr>
          <a:xfrm>
            <a:off x="374040" y="3564000"/>
            <a:ext cx="667080" cy="216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00000"/>
                </a:solidFill>
                <a:latin typeface="Arial"/>
                <a:ea typeface="Arial"/>
              </a:rPr>
              <a:t>IRF4</a:t>
            </a:r>
            <a:endParaRPr/>
          </a:p>
        </p:txBody>
      </p:sp>
      <p:sp>
        <p:nvSpPr>
          <p:cNvPr id="358" name="CustomShape 98"/>
          <p:cNvSpPr/>
          <p:nvPr/>
        </p:nvSpPr>
        <p:spPr>
          <a:xfrm>
            <a:off x="3088800" y="3446640"/>
            <a:ext cx="5320800" cy="357480"/>
          </a:xfrm>
          <a:custGeom>
            <a:avLst/>
            <a:gdLst/>
            <a:ahLst/>
            <a:rect l="0" t="0" r="r" b="b"/>
            <a:pathLst>
              <a:path w="21601" h="21601">
                <a:moveTo>
                  <a:pt x="0" y="20339"/>
                </a:moveTo>
                <a:cubicBezTo>
                  <a:pt x="575" y="19797"/>
                  <a:pt x="1150" y="19580"/>
                  <a:pt x="1726" y="19594"/>
                </a:cubicBezTo>
                <a:cubicBezTo>
                  <a:pt x="2085" y="19602"/>
                  <a:pt x="2445" y="19640"/>
                  <a:pt x="2805" y="19466"/>
                </a:cubicBezTo>
                <a:cubicBezTo>
                  <a:pt x="2868" y="19436"/>
                  <a:pt x="2934" y="19368"/>
                  <a:pt x="2980" y="18732"/>
                </a:cubicBezTo>
                <a:cubicBezTo>
                  <a:pt x="3007" y="18342"/>
                  <a:pt x="3021" y="17802"/>
                  <a:pt x="3035" y="17282"/>
                </a:cubicBezTo>
                <a:cubicBezTo>
                  <a:pt x="3060" y="16351"/>
                  <a:pt x="3089" y="15443"/>
                  <a:pt x="3115" y="14517"/>
                </a:cubicBezTo>
                <a:cubicBezTo>
                  <a:pt x="3141" y="13572"/>
                  <a:pt x="3165" y="12609"/>
                  <a:pt x="3189" y="11647"/>
                </a:cubicBezTo>
                <a:cubicBezTo>
                  <a:pt x="3213" y="10668"/>
                  <a:pt x="3237" y="9690"/>
                  <a:pt x="3258" y="8696"/>
                </a:cubicBezTo>
                <a:cubicBezTo>
                  <a:pt x="3318" y="5874"/>
                  <a:pt x="3352" y="2950"/>
                  <a:pt x="3358" y="0"/>
                </a:cubicBezTo>
                <a:cubicBezTo>
                  <a:pt x="3372" y="2988"/>
                  <a:pt x="3410" y="5943"/>
                  <a:pt x="3470" y="8808"/>
                </a:cubicBezTo>
                <a:cubicBezTo>
                  <a:pt x="3491" y="9796"/>
                  <a:pt x="3514" y="10772"/>
                  <a:pt x="3535" y="11762"/>
                </a:cubicBezTo>
                <a:cubicBezTo>
                  <a:pt x="3561" y="13049"/>
                  <a:pt x="3582" y="14359"/>
                  <a:pt x="3614" y="15621"/>
                </a:cubicBezTo>
                <a:cubicBezTo>
                  <a:pt x="3635" y="16479"/>
                  <a:pt x="3662" y="17315"/>
                  <a:pt x="3702" y="18027"/>
                </a:cubicBezTo>
                <a:cubicBezTo>
                  <a:pt x="3741" y="18742"/>
                  <a:pt x="3793" y="19307"/>
                  <a:pt x="3852" y="19643"/>
                </a:cubicBezTo>
                <a:cubicBezTo>
                  <a:pt x="3959" y="20249"/>
                  <a:pt x="4076" y="20058"/>
                  <a:pt x="4190" y="19968"/>
                </a:cubicBezTo>
                <a:cubicBezTo>
                  <a:pt x="4451" y="19762"/>
                  <a:pt x="4713" y="20140"/>
                  <a:pt x="4974" y="20407"/>
                </a:cubicBezTo>
                <a:cubicBezTo>
                  <a:pt x="6139" y="21600"/>
                  <a:pt x="7309" y="20592"/>
                  <a:pt x="8477" y="20318"/>
                </a:cubicBezTo>
                <a:cubicBezTo>
                  <a:pt x="8974" y="20201"/>
                  <a:pt x="9471" y="20216"/>
                  <a:pt x="9968" y="19984"/>
                </a:cubicBezTo>
                <a:cubicBezTo>
                  <a:pt x="10161" y="19894"/>
                  <a:pt x="10354" y="19766"/>
                  <a:pt x="10547" y="19656"/>
                </a:cubicBezTo>
                <a:cubicBezTo>
                  <a:pt x="11272" y="19245"/>
                  <a:pt x="11999" y="19066"/>
                  <a:pt x="12724" y="19786"/>
                </a:cubicBezTo>
                <a:cubicBezTo>
                  <a:pt x="12943" y="20004"/>
                  <a:pt x="13166" y="20280"/>
                  <a:pt x="13381" y="19567"/>
                </a:cubicBezTo>
                <a:cubicBezTo>
                  <a:pt x="13443" y="19360"/>
                  <a:pt x="13504" y="19069"/>
                  <a:pt x="13568" y="18906"/>
                </a:cubicBezTo>
                <a:cubicBezTo>
                  <a:pt x="13691" y="18586"/>
                  <a:pt x="13828" y="18707"/>
                  <a:pt x="13924" y="17512"/>
                </a:cubicBezTo>
                <a:cubicBezTo>
                  <a:pt x="13993" y="16649"/>
                  <a:pt x="14020" y="15333"/>
                  <a:pt x="14045" y="14066"/>
                </a:cubicBezTo>
                <a:cubicBezTo>
                  <a:pt x="14099" y="11338"/>
                  <a:pt x="14153" y="8614"/>
                  <a:pt x="14207" y="5888"/>
                </a:cubicBezTo>
                <a:cubicBezTo>
                  <a:pt x="14237" y="4408"/>
                  <a:pt x="14266" y="2928"/>
                  <a:pt x="14295" y="1447"/>
                </a:cubicBezTo>
                <a:cubicBezTo>
                  <a:pt x="14344" y="2951"/>
                  <a:pt x="14386" y="4511"/>
                  <a:pt x="14418" y="6110"/>
                </a:cubicBezTo>
                <a:cubicBezTo>
                  <a:pt x="14475" y="8892"/>
                  <a:pt x="14504" y="11782"/>
                  <a:pt x="14575" y="14499"/>
                </a:cubicBezTo>
                <a:cubicBezTo>
                  <a:pt x="14602" y="15550"/>
                  <a:pt x="14636" y="16583"/>
                  <a:pt x="14693" y="17360"/>
                </a:cubicBezTo>
                <a:cubicBezTo>
                  <a:pt x="14820" y="19120"/>
                  <a:pt x="15011" y="19081"/>
                  <a:pt x="15189" y="19042"/>
                </a:cubicBezTo>
                <a:cubicBezTo>
                  <a:pt x="15562" y="18959"/>
                  <a:pt x="15930" y="19245"/>
                  <a:pt x="16301" y="19386"/>
                </a:cubicBezTo>
                <a:cubicBezTo>
                  <a:pt x="17130" y="19701"/>
                  <a:pt x="17961" y="19307"/>
                  <a:pt x="18793" y="19383"/>
                </a:cubicBezTo>
                <a:cubicBezTo>
                  <a:pt x="19192" y="19420"/>
                  <a:pt x="19592" y="19568"/>
                  <a:pt x="19994" y="19577"/>
                </a:cubicBezTo>
                <a:cubicBezTo>
                  <a:pt x="20349" y="19585"/>
                  <a:pt x="20704" y="19472"/>
                  <a:pt x="21059" y="19288"/>
                </a:cubicBezTo>
                <a:cubicBezTo>
                  <a:pt x="21240" y="19194"/>
                  <a:pt x="21420" y="19036"/>
                  <a:pt x="21600" y="18805"/>
                </a:cubicBezTo>
              </a:path>
            </a:pathLst>
          </a:custGeom>
          <a:noFill/>
          <a:ln w="12600">
            <a:solidFill>
              <a:srgbClr val="52a7f9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9" name="CustomShape 99"/>
          <p:cNvSpPr/>
          <p:nvPr/>
        </p:nvSpPr>
        <p:spPr>
          <a:xfrm>
            <a:off x="3863160" y="4332960"/>
            <a:ext cx="120960" cy="151560"/>
          </a:xfrm>
          <a:prstGeom prst="rect">
            <a:avLst/>
          </a:prstGeom>
          <a:solidFill>
            <a:srgbClr val="51a7f9"/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0" name="CustomShape 100"/>
          <p:cNvSpPr/>
          <p:nvPr/>
        </p:nvSpPr>
        <p:spPr>
          <a:xfrm>
            <a:off x="6547680" y="4334760"/>
            <a:ext cx="120960" cy="151560"/>
          </a:xfrm>
          <a:prstGeom prst="rect">
            <a:avLst/>
          </a:prstGeom>
          <a:solidFill>
            <a:srgbClr val="51a7f9"/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1" name="CustomShape 101"/>
          <p:cNvSpPr/>
          <p:nvPr/>
        </p:nvSpPr>
        <p:spPr>
          <a:xfrm>
            <a:off x="3880440" y="4903920"/>
            <a:ext cx="29880" cy="151560"/>
          </a:xfrm>
          <a:prstGeom prst="rect">
            <a:avLst/>
          </a:prstGeom>
          <a:solidFill>
            <a:srgbClr val="f39019"/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2" name="CustomShape 102"/>
          <p:cNvSpPr/>
          <p:nvPr/>
        </p:nvSpPr>
        <p:spPr>
          <a:xfrm>
            <a:off x="3946320" y="4903920"/>
            <a:ext cx="29880" cy="151560"/>
          </a:xfrm>
          <a:prstGeom prst="rect">
            <a:avLst/>
          </a:prstGeom>
          <a:solidFill>
            <a:srgbClr val="f5d328"/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3" name="CustomShape 103"/>
          <p:cNvSpPr/>
          <p:nvPr/>
        </p:nvSpPr>
        <p:spPr>
          <a:xfrm>
            <a:off x="6599160" y="4903920"/>
            <a:ext cx="29880" cy="151560"/>
          </a:xfrm>
          <a:prstGeom prst="rect">
            <a:avLst/>
          </a:prstGeom>
          <a:solidFill>
            <a:srgbClr val="f39019"/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4" name="CustomShape 104"/>
          <p:cNvSpPr/>
          <p:nvPr/>
        </p:nvSpPr>
        <p:spPr>
          <a:xfrm>
            <a:off x="6553800" y="4903920"/>
            <a:ext cx="29880" cy="151560"/>
          </a:xfrm>
          <a:prstGeom prst="rect">
            <a:avLst/>
          </a:prstGeom>
          <a:solidFill>
            <a:srgbClr val="f5d328"/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5" name="CustomShape 105"/>
          <p:cNvSpPr/>
          <p:nvPr/>
        </p:nvSpPr>
        <p:spPr>
          <a:xfrm>
            <a:off x="776160" y="4603680"/>
            <a:ext cx="819720" cy="345600"/>
          </a:xfrm>
          <a:prstGeom prst="rect">
            <a:avLst/>
          </a:prstGeom>
          <a:noFill/>
          <a:ln w="12600">
            <a:solidFill>
              <a:srgbClr val="f39019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66" name="CustomShape 106"/>
          <p:cNvSpPr/>
          <p:nvPr/>
        </p:nvSpPr>
        <p:spPr>
          <a:xfrm>
            <a:off x="4946760" y="3834360"/>
            <a:ext cx="1891080" cy="3564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>
              <a:lnSpc>
                <a:spcPct val="100000"/>
              </a:lnSpc>
            </a:pPr>
            <a:r>
              <a:rPr lang="en-US" sz="1600" strike="noStrike">
                <a:solidFill>
                  <a:srgbClr val="000000"/>
                </a:solidFill>
                <a:latin typeface="Helvetica Light"/>
                <a:ea typeface="Helvetica Light"/>
              </a:rPr>
              <a:t>peak calling</a:t>
            </a:r>
            <a:endParaRPr/>
          </a:p>
        </p:txBody>
      </p:sp>
      <p:sp>
        <p:nvSpPr>
          <p:cNvPr id="367" name="Line 107"/>
          <p:cNvSpPr/>
          <p:nvPr/>
        </p:nvSpPr>
        <p:spPr>
          <a:xfrm>
            <a:off x="2984760" y="4997520"/>
            <a:ext cx="5517000" cy="0"/>
          </a:xfrm>
          <a:prstGeom prst="line">
            <a:avLst/>
          </a:prstGeom>
          <a:ln w="12600">
            <a:solidFill>
              <a:srgbClr val="a6aaa9"/>
            </a:solidFill>
            <a:miter/>
            <a:headEnd len="med" type="arrow" w="med"/>
            <a:tailEnd len="med" type="arrow" w="med"/>
          </a:ln>
        </p:spPr>
      </p:sp>
      <p:sp>
        <p:nvSpPr>
          <p:cNvPr id="368" name="CustomShape 108"/>
          <p:cNvSpPr/>
          <p:nvPr/>
        </p:nvSpPr>
        <p:spPr>
          <a:xfrm>
            <a:off x="1920240" y="4848840"/>
            <a:ext cx="1017720" cy="236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 algn="r">
              <a:lnSpc>
                <a:spcPct val="100000"/>
              </a:lnSpc>
            </a:pPr>
            <a:r>
              <a:rPr lang="en-US" sz="1000" strike="noStrike">
                <a:solidFill>
                  <a:srgbClr val="000000"/>
                </a:solidFill>
                <a:latin typeface="Helvetica Light"/>
                <a:ea typeface="Helvetica Light"/>
              </a:rPr>
              <a:t>Binding  Sites</a:t>
            </a:r>
            <a:endParaRPr/>
          </a:p>
        </p:txBody>
      </p:sp>
      <p:sp>
        <p:nvSpPr>
          <p:cNvPr id="369" name="CustomShape 109"/>
          <p:cNvSpPr/>
          <p:nvPr/>
        </p:nvSpPr>
        <p:spPr>
          <a:xfrm>
            <a:off x="157320" y="2867400"/>
            <a:ext cx="1348560" cy="969480"/>
          </a:xfrm>
          <a:prstGeom prst="roundRect">
            <a:avLst>
              <a:gd name="adj" fmla="val 13637"/>
            </a:avLst>
          </a:prstGeom>
          <a:noFill/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0" name="CustomShape 110"/>
          <p:cNvSpPr/>
          <p:nvPr/>
        </p:nvSpPr>
        <p:spPr>
          <a:xfrm>
            <a:off x="201600" y="2863440"/>
            <a:ext cx="1480680" cy="4464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b="1" lang="en-US" sz="1400" strike="noStrike">
                <a:solidFill>
                  <a:srgbClr val="000000"/>
                </a:solidFill>
                <a:latin typeface="Arial"/>
                <a:ea typeface="Arial"/>
              </a:rPr>
              <a:t>Transcription 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1400" strike="noStrike">
                <a:solidFill>
                  <a:srgbClr val="000000"/>
                </a:solidFill>
                <a:latin typeface="Arial"/>
                <a:ea typeface="Arial"/>
              </a:rPr>
              <a:t>Factors</a:t>
            </a:r>
            <a:endParaRPr/>
          </a:p>
        </p:txBody>
      </p:sp>
      <p:sp>
        <p:nvSpPr>
          <p:cNvPr id="371" name="CustomShape 111"/>
          <p:cNvSpPr/>
          <p:nvPr/>
        </p:nvSpPr>
        <p:spPr>
          <a:xfrm>
            <a:off x="371160" y="4680000"/>
            <a:ext cx="691560" cy="216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lang="en-US" sz="1300" strike="noStrike">
                <a:solidFill>
                  <a:srgbClr val="000000"/>
                </a:solidFill>
                <a:latin typeface="Arial"/>
                <a:ea typeface="Arial"/>
              </a:rPr>
              <a:t>PU.1</a:t>
            </a:r>
            <a:endParaRPr/>
          </a:p>
        </p:txBody>
      </p:sp>
      <p:sp>
        <p:nvSpPr>
          <p:cNvPr id="372" name="CustomShape 112"/>
          <p:cNvSpPr/>
          <p:nvPr/>
        </p:nvSpPr>
        <p:spPr>
          <a:xfrm>
            <a:off x="776160" y="4973040"/>
            <a:ext cx="819720" cy="345600"/>
          </a:xfrm>
          <a:prstGeom prst="rect">
            <a:avLst/>
          </a:prstGeom>
          <a:noFill/>
          <a:ln w="12600">
            <a:solidFill>
              <a:srgbClr val="f5d328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3" name="CustomShape 113"/>
          <p:cNvSpPr/>
          <p:nvPr/>
        </p:nvSpPr>
        <p:spPr>
          <a:xfrm>
            <a:off x="130680" y="5043240"/>
            <a:ext cx="691560" cy="216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lang="en-US" sz="1300" strike="noStrike">
                <a:solidFill>
                  <a:srgbClr val="000000"/>
                </a:solidFill>
                <a:latin typeface="Arial"/>
                <a:ea typeface="Arial"/>
              </a:rPr>
              <a:t>RUNX.1</a:t>
            </a:r>
            <a:endParaRPr/>
          </a:p>
        </p:txBody>
      </p:sp>
      <p:sp>
        <p:nvSpPr>
          <p:cNvPr id="374" name="CustomShape 114"/>
          <p:cNvSpPr/>
          <p:nvPr/>
        </p:nvSpPr>
        <p:spPr>
          <a:xfrm>
            <a:off x="91440" y="4269600"/>
            <a:ext cx="1551240" cy="1229760"/>
          </a:xfrm>
          <a:prstGeom prst="roundRect">
            <a:avLst>
              <a:gd name="adj" fmla="val 13637"/>
            </a:avLst>
          </a:prstGeom>
          <a:noFill/>
          <a:ln w="32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5" name="CustomShape 115"/>
          <p:cNvSpPr/>
          <p:nvPr/>
        </p:nvSpPr>
        <p:spPr>
          <a:xfrm>
            <a:off x="126720" y="4317480"/>
            <a:ext cx="1480680" cy="4464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b="1" lang="en-US" sz="1400" strike="noStrike">
                <a:solidFill>
                  <a:srgbClr val="000000"/>
                </a:solidFill>
                <a:latin typeface="Arial"/>
                <a:ea typeface="Arial"/>
              </a:rPr>
              <a:t>Motif Database</a:t>
            </a:r>
            <a:endParaRPr/>
          </a:p>
        </p:txBody>
      </p:sp>
      <p:sp>
        <p:nvSpPr>
          <p:cNvPr id="376" name="CustomShape 116"/>
          <p:cNvSpPr/>
          <p:nvPr/>
        </p:nvSpPr>
        <p:spPr>
          <a:xfrm>
            <a:off x="503640" y="5277240"/>
            <a:ext cx="691560" cy="21600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5560" rIns="25560" tIns="25560" bIns="25560"/>
          <a:p>
            <a:pPr>
              <a:lnSpc>
                <a:spcPct val="100000"/>
              </a:lnSpc>
            </a:pPr>
            <a:r>
              <a:rPr lang="en-US" sz="1400" strike="noStrike">
                <a:solidFill>
                  <a:srgbClr val="000000"/>
                </a:solidFill>
                <a:latin typeface="Arial"/>
                <a:ea typeface="Arial"/>
              </a:rPr>
              <a:t>…</a:t>
            </a:r>
            <a:endParaRPr/>
          </a:p>
        </p:txBody>
      </p:sp>
      <p:pic>
        <p:nvPicPr>
          <p:cNvPr id="377" name="MA0002.2.RUNX1.png" descr=""/>
          <p:cNvPicPr/>
          <p:nvPr/>
        </p:nvPicPr>
        <p:blipFill>
          <a:blip r:embed="rId8"/>
          <a:srcRect l="19433" t="0" r="0" b="27027"/>
          <a:stretch/>
        </p:blipFill>
        <p:spPr>
          <a:xfrm>
            <a:off x="829440" y="4991760"/>
            <a:ext cx="713520" cy="308880"/>
          </a:xfrm>
          <a:prstGeom prst="rect">
            <a:avLst/>
          </a:prstGeom>
          <a:ln w="3240">
            <a:noFill/>
          </a:ln>
        </p:spPr>
      </p:pic>
      <p:sp>
        <p:nvSpPr>
          <p:cNvPr id="378" name="CustomShape 117"/>
          <p:cNvSpPr/>
          <p:nvPr/>
        </p:nvSpPr>
        <p:spPr>
          <a:xfrm>
            <a:off x="8748000" y="2354040"/>
            <a:ext cx="291960" cy="826920"/>
          </a:xfrm>
          <a:prstGeom prst="rect">
            <a:avLst/>
          </a:prstGeom>
          <a:blipFill>
            <a:blip r:embed="rId9"/>
            <a:tile/>
          </a:blipFill>
          <a:ln w="3240">
            <a:noFill/>
          </a:ln>
          <a:effectLst>
            <a:outerShdw algn="b" blurRad="25400" dir="5400000" dist="12700" kx="0" ky="0" rotWithShape="0" sx="100000" sy="1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379" name="CustomShape 118"/>
          <p:cNvSpPr/>
          <p:nvPr/>
        </p:nvSpPr>
        <p:spPr>
          <a:xfrm>
            <a:off x="8748000" y="3214800"/>
            <a:ext cx="291960" cy="1235880"/>
          </a:xfrm>
          <a:prstGeom prst="rect">
            <a:avLst/>
          </a:prstGeom>
          <a:blipFill>
            <a:blip r:embed="rId10"/>
            <a:tile/>
          </a:blipFill>
          <a:ln w="3240">
            <a:noFill/>
          </a:ln>
          <a:effectLst>
            <a:outerShdw algn="b" blurRad="25400" dir="5400000" dist="12700" kx="0" ky="0" rotWithShape="0" sx="100000" sy="1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380" name="CustomShape 119"/>
          <p:cNvSpPr/>
          <p:nvPr/>
        </p:nvSpPr>
        <p:spPr>
          <a:xfrm>
            <a:off x="8748000" y="4480200"/>
            <a:ext cx="291960" cy="968400"/>
          </a:xfrm>
          <a:prstGeom prst="rect">
            <a:avLst/>
          </a:prstGeom>
          <a:blipFill>
            <a:blip r:embed="rId11"/>
            <a:tile/>
          </a:blipFill>
          <a:ln w="3240">
            <a:noFill/>
          </a:ln>
          <a:effectLst>
            <a:outerShdw algn="b" blurRad="25400" dir="0" dist="0" kx="0" ky="0" rotWithShape="0" sx="100000" sy="100000">
              <a:srgbClr val="000000">
                <a:alpha val="5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381" name="CustomShape 120"/>
          <p:cNvSpPr/>
          <p:nvPr/>
        </p:nvSpPr>
        <p:spPr>
          <a:xfrm rot="5400000">
            <a:off x="8691480" y="2618640"/>
            <a:ext cx="429120" cy="314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>
              <a:lnSpc>
                <a:spcPct val="100000"/>
              </a:lnSpc>
            </a:pPr>
            <a:r>
              <a:rPr b="1" lang="en-US" sz="1700" strike="noStrike">
                <a:solidFill>
                  <a:srgbClr val="ffffff"/>
                </a:solidFill>
                <a:latin typeface="Arial"/>
                <a:ea typeface="Arial"/>
              </a:rPr>
              <a:t>low</a:t>
            </a:r>
            <a:endParaRPr/>
          </a:p>
        </p:txBody>
      </p:sp>
      <p:sp>
        <p:nvSpPr>
          <p:cNvPr id="382" name="CustomShape 121"/>
          <p:cNvSpPr/>
          <p:nvPr/>
        </p:nvSpPr>
        <p:spPr>
          <a:xfrm rot="5400000">
            <a:off x="8445960" y="3717720"/>
            <a:ext cx="910440" cy="314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>
              <a:lnSpc>
                <a:spcPct val="100000"/>
              </a:lnSpc>
            </a:pPr>
            <a:r>
              <a:rPr b="1" lang="en-US" sz="1700" strike="noStrike">
                <a:solidFill>
                  <a:srgbClr val="ffffff"/>
                </a:solidFill>
                <a:latin typeface="Arial"/>
                <a:ea typeface="Arial"/>
              </a:rPr>
              <a:t>medium</a:t>
            </a:r>
            <a:endParaRPr/>
          </a:p>
        </p:txBody>
      </p:sp>
      <p:sp>
        <p:nvSpPr>
          <p:cNvPr id="383" name="CustomShape 122"/>
          <p:cNvSpPr/>
          <p:nvPr/>
        </p:nvSpPr>
        <p:spPr>
          <a:xfrm rot="5400000">
            <a:off x="8631360" y="4822200"/>
            <a:ext cx="527760" cy="31464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28080" rIns="28080" tIns="28080" bIns="28080" anchor="ctr"/>
          <a:p>
            <a:pPr>
              <a:lnSpc>
                <a:spcPct val="100000"/>
              </a:lnSpc>
            </a:pPr>
            <a:r>
              <a:rPr b="1" lang="en-US" sz="1700" strike="noStrike">
                <a:solidFill>
                  <a:srgbClr val="ffffff"/>
                </a:solidFill>
                <a:latin typeface="Arial"/>
                <a:ea typeface="Arial"/>
              </a:rPr>
              <a:t>high</a:t>
            </a:r>
            <a:endParaRPr/>
          </a:p>
        </p:txBody>
      </p:sp>
      <p:sp>
        <p:nvSpPr>
          <p:cNvPr id="384" name="CustomShape 123"/>
          <p:cNvSpPr/>
          <p:nvPr/>
        </p:nvSpPr>
        <p:spPr>
          <a:xfrm rot="5400000">
            <a:off x="4644360" y="4492080"/>
            <a:ext cx="313560" cy="291960"/>
          </a:xfrm>
          <a:prstGeom prst="rightArrow">
            <a:avLst>
              <a:gd name="adj1" fmla="val 40327"/>
              <a:gd name="adj2" fmla="val 56187"/>
            </a:avLst>
          </a:prstGeom>
          <a:solidFill>
            <a:srgbClr val="53585f"/>
          </a:solidFill>
          <a:ln w="3240"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CustomShape 1"/>
          <p:cNvSpPr/>
          <p:nvPr/>
        </p:nvSpPr>
        <p:spPr>
          <a:xfrm>
            <a:off x="91440" y="3291840"/>
            <a:ext cx="8965800" cy="5374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 algn="ctr"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Input Data – DNA sequences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FASTA File</a:t>
            </a:r>
            <a:endParaRPr/>
          </a:p>
        </p:txBody>
      </p:sp>
      <p:sp>
        <p:nvSpPr>
          <p:cNvPr id="387" name="CustomShape 2"/>
          <p:cNvSpPr/>
          <p:nvPr/>
        </p:nvSpPr>
        <p:spPr>
          <a:xfrm>
            <a:off x="211320" y="1097280"/>
            <a:ext cx="856620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Store DNA sequences in a text-based file.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Mainly used to store large genomic sequences.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Header (lines that start with '&gt;') + DNA sequence.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DNA alphabet: A, C, G, T, N.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88" name="CustomShape 3"/>
          <p:cNvSpPr/>
          <p:nvPr/>
        </p:nvSpPr>
        <p:spPr>
          <a:xfrm>
            <a:off x="659520" y="4389120"/>
            <a:ext cx="7771680" cy="63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&gt;SEQ_ID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GATTTGGGGTTCAAAGCAGTATCGATCAAATAGTAAATCCATTTGTTCAACTCACAGTTT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00549f"/>
                </a:solidFill>
                <a:latin typeface="Arial"/>
                <a:ea typeface="Arial"/>
              </a:rPr>
              <a:t>FASTQ File</a:t>
            </a:r>
            <a:endParaRPr/>
          </a:p>
        </p:txBody>
      </p:sp>
      <p:sp>
        <p:nvSpPr>
          <p:cNvPr id="390" name="CustomShape 2"/>
          <p:cNvSpPr/>
          <p:nvPr/>
        </p:nvSpPr>
        <p:spPr>
          <a:xfrm>
            <a:off x="200520" y="701280"/>
            <a:ext cx="856620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Also text-based. Mainly used to store short DNA sequences (reads) from NGS-based experiments.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</a:t>
            </a: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Line 1: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 Begins with a '@' character and is followed by a sequence identifier and an optional description (like a FASTA title line).</a:t>
            </a: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</a:t>
            </a: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Line 2: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 DNA sequence.</a:t>
            </a: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</a:t>
            </a: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Line 3: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 Begins with a '+' character and is optionally followed by the same sequence identifier (and any description) again.</a:t>
            </a:r>
            <a:endParaRPr/>
          </a:p>
          <a:p>
            <a:pPr>
              <a:lnSpc>
                <a:spcPct val="100000"/>
              </a:lnSpc>
            </a:pP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- </a:t>
            </a:r>
            <a:r>
              <a:rPr b="1" lang="en-US" sz="2000" strike="noStrike">
                <a:solidFill>
                  <a:srgbClr val="000000"/>
                </a:solidFill>
                <a:latin typeface="Arial"/>
                <a:ea typeface="Arial"/>
              </a:rPr>
              <a:t>Line 4: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 Encodes the quality values for the sequence in Line 2, and must contain the same number of symbols as letters in the sequence.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91" name="CustomShape 3"/>
          <p:cNvSpPr/>
          <p:nvPr/>
        </p:nvSpPr>
        <p:spPr>
          <a:xfrm>
            <a:off x="659520" y="4663440"/>
            <a:ext cx="777168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@SEQ_ID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GATTTGGGGTTCAAAGCAGTATCGATCAAATAGTAAATCCATTTGTTCAACTCACAGTTT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+</a:t>
            </a:r>
            <a:endParaRPr/>
          </a:p>
          <a:p>
            <a:r>
              <a:rPr lang="en-US" sz="1600" strike="noStrike">
                <a:solidFill>
                  <a:srgbClr val="000000"/>
                </a:solidFill>
                <a:latin typeface="Courier New"/>
                <a:ea typeface="DejaVu Sans"/>
              </a:rPr>
              <a:t>!''*((((***+))%%%++)(%%%%).1***-+*''))**55CCF&gt;&gt;&gt;&gt;&gt;&gt;CCCCCCC65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CustomShape 1"/>
          <p:cNvSpPr/>
          <p:nvPr/>
        </p:nvSpPr>
        <p:spPr>
          <a:xfrm>
            <a:off x="288000" y="0"/>
            <a:ext cx="8566200" cy="7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/>
          <a:p>
            <a:pPr>
              <a:lnSpc>
                <a:spcPct val="100000"/>
              </a:lnSpc>
            </a:pPr>
            <a:r>
              <a:rPr b="1" lang="en-US" sz="3000" strike="noStrike">
                <a:solidFill>
                  <a:srgbClr val="ff0000"/>
                </a:solidFill>
                <a:latin typeface="Arial"/>
                <a:ea typeface="Arial"/>
              </a:rPr>
              <a:t>Input Data Download</a:t>
            </a:r>
            <a:endParaRPr/>
          </a:p>
        </p:txBody>
      </p:sp>
      <p:sp>
        <p:nvSpPr>
          <p:cNvPr id="393" name="CustomShape 2"/>
          <p:cNvSpPr/>
          <p:nvPr/>
        </p:nvSpPr>
        <p:spPr>
          <a:xfrm>
            <a:off x="380520" y="701280"/>
            <a:ext cx="8211240" cy="49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Download PU.1 ChIP-seq experiment results – FASTQ file compressed as an SRA file.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Link: ftp://ftp-trace.ncbi.nlm.nih.gov/sra/sra-instant/reads/ByExp/sra/SRX%2FSRX540%2FSRX540701/SRR1283891/SRR1283891.sra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- Download mouse genome version mm9.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Arial"/>
                <a:ea typeface="Arial"/>
              </a:rPr>
              <a:t>	</a:t>
            </a:r>
            <a:r>
              <a:rPr lang="en-US" sz="2000" strike="noStrike">
                <a:solidFill>
                  <a:srgbClr val="000000"/>
                </a:solidFill>
                <a:latin typeface="Arial"/>
                <a:ea typeface="Arial"/>
              </a:rPr>
              <a:t>Link: http://hgdownload.soe.ucsc.edu/goldenPath/mm9/chromosomes/chr19.fa.gz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Application>LibreOffice/4.4.6.3$Linux_X86_64 LibreOffice_project/40m0$Build-3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en-US</dc:language>
  <dcterms:modified xsi:type="dcterms:W3CDTF">2016-04-24T20:55:50Z</dcterms:modified>
  <cp:revision>29</cp:revision>
</cp:coreProperties>
</file>